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62" r:id="rId3"/>
    <p:sldId id="256" r:id="rId4"/>
    <p:sldId id="258" r:id="rId5"/>
    <p:sldId id="259" r:id="rId6"/>
    <p:sldId id="261" r:id="rId7"/>
    <p:sldId id="264" r:id="rId8"/>
    <p:sldId id="267" r:id="rId9"/>
    <p:sldId id="274" r:id="rId10"/>
    <p:sldId id="272" r:id="rId11"/>
    <p:sldId id="271" r:id="rId12"/>
    <p:sldId id="263" r:id="rId13"/>
    <p:sldId id="268" r:id="rId14"/>
    <p:sldId id="269" r:id="rId15"/>
    <p:sldId id="270" r:id="rId16"/>
    <p:sldId id="265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0A33F1-459F-4EF7-925A-304BE28EF18B}" v="7" dt="2020-06-16T11:45:08.1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09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ita Řezáčová" userId="47fcf9bd51144ca3" providerId="LiveId" clId="{280A33F1-459F-4EF7-925A-304BE28EF18B}"/>
    <pc:docChg chg="custSel modSld sldOrd">
      <pc:chgData name="Zita Řezáčová" userId="47fcf9bd51144ca3" providerId="LiveId" clId="{280A33F1-459F-4EF7-925A-304BE28EF18B}" dt="2020-06-16T11:45:08.163" v="324"/>
      <pc:docMkLst>
        <pc:docMk/>
      </pc:docMkLst>
      <pc:sldChg chg="modSp mod">
        <pc:chgData name="Zita Řezáčová" userId="47fcf9bd51144ca3" providerId="LiveId" clId="{280A33F1-459F-4EF7-925A-304BE28EF18B}" dt="2020-06-16T04:45:09.591" v="3" actId="20577"/>
        <pc:sldMkLst>
          <pc:docMk/>
          <pc:sldMk cId="3381363213" sldId="256"/>
        </pc:sldMkLst>
        <pc:spChg chg="mod">
          <ac:chgData name="Zita Řezáčová" userId="47fcf9bd51144ca3" providerId="LiveId" clId="{280A33F1-459F-4EF7-925A-304BE28EF18B}" dt="2020-06-16T04:45:09.591" v="3" actId="20577"/>
          <ac:spMkLst>
            <pc:docMk/>
            <pc:sldMk cId="3381363213" sldId="256"/>
            <ac:spMk id="5" creationId="{00000000-0000-0000-0000-000000000000}"/>
          </ac:spMkLst>
        </pc:spChg>
      </pc:sldChg>
      <pc:sldChg chg="modSp mod ord">
        <pc:chgData name="Zita Řezáčová" userId="47fcf9bd51144ca3" providerId="LiveId" clId="{280A33F1-459F-4EF7-925A-304BE28EF18B}" dt="2020-06-16T06:46:30.990" v="91" actId="6549"/>
        <pc:sldMkLst>
          <pc:docMk/>
          <pc:sldMk cId="1979777559" sldId="259"/>
        </pc:sldMkLst>
        <pc:spChg chg="mod">
          <ac:chgData name="Zita Řezáčová" userId="47fcf9bd51144ca3" providerId="LiveId" clId="{280A33F1-459F-4EF7-925A-304BE28EF18B}" dt="2020-06-16T06:46:25.186" v="89" actId="6549"/>
          <ac:spMkLst>
            <pc:docMk/>
            <pc:sldMk cId="1979777559" sldId="259"/>
            <ac:spMk id="4" creationId="{00000000-0000-0000-0000-000000000000}"/>
          </ac:spMkLst>
        </pc:spChg>
        <pc:spChg chg="mod">
          <ac:chgData name="Zita Řezáčová" userId="47fcf9bd51144ca3" providerId="LiveId" clId="{280A33F1-459F-4EF7-925A-304BE28EF18B}" dt="2020-06-16T06:46:30.990" v="91" actId="6549"/>
          <ac:spMkLst>
            <pc:docMk/>
            <pc:sldMk cId="1979777559" sldId="259"/>
            <ac:spMk id="6" creationId="{00000000-0000-0000-0000-000000000000}"/>
          </ac:spMkLst>
        </pc:spChg>
      </pc:sldChg>
      <pc:sldChg chg="modSp mod ord">
        <pc:chgData name="Zita Řezáčová" userId="47fcf9bd51144ca3" providerId="LiveId" clId="{280A33F1-459F-4EF7-925A-304BE28EF18B}" dt="2020-06-16T09:47:10.744" v="143" actId="6549"/>
        <pc:sldMkLst>
          <pc:docMk/>
          <pc:sldMk cId="3236866895" sldId="261"/>
        </pc:sldMkLst>
        <pc:spChg chg="mod">
          <ac:chgData name="Zita Řezáčová" userId="47fcf9bd51144ca3" providerId="LiveId" clId="{280A33F1-459F-4EF7-925A-304BE28EF18B}" dt="2020-06-16T09:47:10.744" v="143" actId="6549"/>
          <ac:spMkLst>
            <pc:docMk/>
            <pc:sldMk cId="3236866895" sldId="261"/>
            <ac:spMk id="2" creationId="{00000000-0000-0000-0000-000000000000}"/>
          </ac:spMkLst>
        </pc:spChg>
      </pc:sldChg>
      <pc:sldChg chg="modSp mod">
        <pc:chgData name="Zita Řezáčová" userId="47fcf9bd51144ca3" providerId="LiveId" clId="{280A33F1-459F-4EF7-925A-304BE28EF18B}" dt="2020-06-16T09:23:52.750" v="105" actId="6549"/>
        <pc:sldMkLst>
          <pc:docMk/>
          <pc:sldMk cId="2477956957" sldId="263"/>
        </pc:sldMkLst>
        <pc:spChg chg="mod">
          <ac:chgData name="Zita Řezáčová" userId="47fcf9bd51144ca3" providerId="LiveId" clId="{280A33F1-459F-4EF7-925A-304BE28EF18B}" dt="2020-06-16T09:23:52.750" v="105" actId="6549"/>
          <ac:spMkLst>
            <pc:docMk/>
            <pc:sldMk cId="2477956957" sldId="263"/>
            <ac:spMk id="2" creationId="{00000000-0000-0000-0000-000000000000}"/>
          </ac:spMkLst>
        </pc:spChg>
      </pc:sldChg>
      <pc:sldChg chg="modSp mod">
        <pc:chgData name="Zita Řezáčová" userId="47fcf9bd51144ca3" providerId="LiveId" clId="{280A33F1-459F-4EF7-925A-304BE28EF18B}" dt="2020-06-16T10:38:09.760" v="182" actId="6549"/>
        <pc:sldMkLst>
          <pc:docMk/>
          <pc:sldMk cId="629936568" sldId="268"/>
        </pc:sldMkLst>
        <pc:spChg chg="mod">
          <ac:chgData name="Zita Řezáčová" userId="47fcf9bd51144ca3" providerId="LiveId" clId="{280A33F1-459F-4EF7-925A-304BE28EF18B}" dt="2020-06-16T10:38:09.760" v="182" actId="6549"/>
          <ac:spMkLst>
            <pc:docMk/>
            <pc:sldMk cId="629936568" sldId="268"/>
            <ac:spMk id="3" creationId="{00000000-0000-0000-0000-000000000000}"/>
          </ac:spMkLst>
        </pc:spChg>
      </pc:sldChg>
      <pc:sldChg chg="modSp mod">
        <pc:chgData name="Zita Řezáčová" userId="47fcf9bd51144ca3" providerId="LiveId" clId="{280A33F1-459F-4EF7-925A-304BE28EF18B}" dt="2020-06-16T11:14:26.026" v="274" actId="6549"/>
        <pc:sldMkLst>
          <pc:docMk/>
          <pc:sldMk cId="3967157175" sldId="269"/>
        </pc:sldMkLst>
        <pc:spChg chg="mod">
          <ac:chgData name="Zita Řezáčová" userId="47fcf9bd51144ca3" providerId="LiveId" clId="{280A33F1-459F-4EF7-925A-304BE28EF18B}" dt="2020-06-16T11:03:31.943" v="191" actId="20577"/>
          <ac:spMkLst>
            <pc:docMk/>
            <pc:sldMk cId="3967157175" sldId="269"/>
            <ac:spMk id="2" creationId="{00000000-0000-0000-0000-000000000000}"/>
          </ac:spMkLst>
        </pc:spChg>
        <pc:spChg chg="mod">
          <ac:chgData name="Zita Řezáčová" userId="47fcf9bd51144ca3" providerId="LiveId" clId="{280A33F1-459F-4EF7-925A-304BE28EF18B}" dt="2020-06-16T11:14:26.026" v="274" actId="6549"/>
          <ac:spMkLst>
            <pc:docMk/>
            <pc:sldMk cId="3967157175" sldId="269"/>
            <ac:spMk id="3" creationId="{00000000-0000-0000-0000-000000000000}"/>
          </ac:spMkLst>
        </pc:spChg>
      </pc:sldChg>
      <pc:sldChg chg="modSp mod">
        <pc:chgData name="Zita Řezáčová" userId="47fcf9bd51144ca3" providerId="LiveId" clId="{280A33F1-459F-4EF7-925A-304BE28EF18B}" dt="2020-06-16T11:45:08.163" v="324"/>
        <pc:sldMkLst>
          <pc:docMk/>
          <pc:sldMk cId="1378004018" sldId="270"/>
        </pc:sldMkLst>
        <pc:spChg chg="mod">
          <ac:chgData name="Zita Řezáčová" userId="47fcf9bd51144ca3" providerId="LiveId" clId="{280A33F1-459F-4EF7-925A-304BE28EF18B}" dt="2020-06-16T11:45:08.163" v="324"/>
          <ac:spMkLst>
            <pc:docMk/>
            <pc:sldMk cId="1378004018" sldId="270"/>
            <ac:spMk id="3" creationId="{00000000-0000-0000-0000-000000000000}"/>
          </ac:spMkLst>
        </pc:spChg>
      </pc:sldChg>
      <pc:sldChg chg="ord">
        <pc:chgData name="Zita Řezáčová" userId="47fcf9bd51144ca3" providerId="LiveId" clId="{280A33F1-459F-4EF7-925A-304BE28EF18B}" dt="2020-06-16T09:04:04.347" v="103"/>
        <pc:sldMkLst>
          <pc:docMk/>
          <pc:sldMk cId="391437391" sldId="271"/>
        </pc:sldMkLst>
      </pc:sldChg>
      <pc:sldChg chg="modSp mod">
        <pc:chgData name="Zita Řezáčová" userId="47fcf9bd51144ca3" providerId="LiveId" clId="{280A33F1-459F-4EF7-925A-304BE28EF18B}" dt="2020-06-16T08:58:43.714" v="101" actId="6549"/>
        <pc:sldMkLst>
          <pc:docMk/>
          <pc:sldMk cId="1258979333" sldId="272"/>
        </pc:sldMkLst>
        <pc:spChg chg="mod">
          <ac:chgData name="Zita Řezáčová" userId="47fcf9bd51144ca3" providerId="LiveId" clId="{280A33F1-459F-4EF7-925A-304BE28EF18B}" dt="2020-06-16T08:58:43.714" v="101" actId="6549"/>
          <ac:spMkLst>
            <pc:docMk/>
            <pc:sldMk cId="1258979333" sldId="272"/>
            <ac:spMk id="3" creationId="{00000000-0000-0000-0000-000000000000}"/>
          </ac:spMkLst>
        </pc:spChg>
      </pc:sldChg>
      <pc:sldChg chg="modSp mod">
        <pc:chgData name="Zita Řezáčová" userId="47fcf9bd51144ca3" providerId="LiveId" clId="{280A33F1-459F-4EF7-925A-304BE28EF18B}" dt="2020-06-16T08:47:14.242" v="98" actId="20577"/>
        <pc:sldMkLst>
          <pc:docMk/>
          <pc:sldMk cId="4120645460" sldId="274"/>
        </pc:sldMkLst>
        <pc:spChg chg="mod">
          <ac:chgData name="Zita Řezáčová" userId="47fcf9bd51144ca3" providerId="LiveId" clId="{280A33F1-459F-4EF7-925A-304BE28EF18B}" dt="2020-06-16T08:47:14.242" v="98" actId="20577"/>
          <ac:spMkLst>
            <pc:docMk/>
            <pc:sldMk cId="4120645460" sldId="274"/>
            <ac:spMk id="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80E8C-8C05-433B-AFC3-81E943B92CAD}" type="datetimeFigureOut">
              <a:rPr lang="cs-CZ" smtClean="0"/>
              <a:t>16.06.2020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EB468-0760-40AF-ABE6-F8494685D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076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80E8C-8C05-433B-AFC3-81E943B92CAD}" type="datetimeFigureOut">
              <a:rPr lang="cs-CZ" smtClean="0"/>
              <a:t>16.06.2020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EB468-0760-40AF-ABE6-F8494685D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644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80E8C-8C05-433B-AFC3-81E943B92CAD}" type="datetimeFigureOut">
              <a:rPr lang="cs-CZ" smtClean="0"/>
              <a:t>16.06.2020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EB468-0760-40AF-ABE6-F8494685D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2843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80E8C-8C05-433B-AFC3-81E943B92CAD}" type="datetimeFigureOut">
              <a:rPr lang="cs-CZ" smtClean="0"/>
              <a:t>16.06.2020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EB468-0760-40AF-ABE6-F8494685D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691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80E8C-8C05-433B-AFC3-81E943B92CAD}" type="datetimeFigureOut">
              <a:rPr lang="cs-CZ" smtClean="0"/>
              <a:t>16.06.2020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EB468-0760-40AF-ABE6-F8494685D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336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80E8C-8C05-433B-AFC3-81E943B92CAD}" type="datetimeFigureOut">
              <a:rPr lang="cs-CZ" smtClean="0"/>
              <a:t>16.06.2020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EB468-0760-40AF-ABE6-F8494685D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970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80E8C-8C05-433B-AFC3-81E943B92CAD}" type="datetimeFigureOut">
              <a:rPr lang="cs-CZ" smtClean="0"/>
              <a:t>16.06.2020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EB468-0760-40AF-ABE6-F8494685D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766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80E8C-8C05-433B-AFC3-81E943B92CAD}" type="datetimeFigureOut">
              <a:rPr lang="cs-CZ" smtClean="0"/>
              <a:t>16.06.2020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EB468-0760-40AF-ABE6-F8494685D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318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80E8C-8C05-433B-AFC3-81E943B92CAD}" type="datetimeFigureOut">
              <a:rPr lang="cs-CZ" smtClean="0"/>
              <a:t>16.06.2020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EB468-0760-40AF-ABE6-F8494685D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19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80E8C-8C05-433B-AFC3-81E943B92CAD}" type="datetimeFigureOut">
              <a:rPr lang="cs-CZ" smtClean="0"/>
              <a:t>16.06.2020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EB468-0760-40AF-ABE6-F8494685D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009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80E8C-8C05-433B-AFC3-81E943B92CAD}" type="datetimeFigureOut">
              <a:rPr lang="cs-CZ" smtClean="0"/>
              <a:t>16.06.2020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EB468-0760-40AF-ABE6-F8494685D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993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80E8C-8C05-433B-AFC3-81E943B92CAD}" type="datetimeFigureOut">
              <a:rPr lang="cs-CZ" smtClean="0"/>
              <a:t>16.06.2020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EB468-0760-40AF-ABE6-F8494685D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00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po.cz/en/business/licensed-trades/guide-to-licensed-trades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strava.cz/cs/urad/magistrat/odbory-magistratu/zivnostensky-urad/formulare-1/souhlas-s-umistenim-sidla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po.cz/en/business/licensed-trades/guide-to-licensed-trades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mailto:zrezacova@ostrava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mpo.cz/en/business/licensed-trades/legislatio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mpo.cz/en/business/licensed-trades/legislation/government-decree-no--278-2008-coll---83759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730662"/>
            <a:ext cx="7772400" cy="1470025"/>
          </a:xfrm>
        </p:spPr>
        <p:txBody>
          <a:bodyPr/>
          <a:lstStyle/>
          <a:p>
            <a:r>
              <a:rPr lang="cs-CZ" b="1" dirty="0" err="1"/>
              <a:t>How</a:t>
            </a:r>
            <a:r>
              <a:rPr lang="cs-CZ" b="1" dirty="0"/>
              <a:t> to Make </a:t>
            </a:r>
            <a:r>
              <a:rPr lang="cs-CZ" b="1" dirty="0" err="1"/>
              <a:t>Trade</a:t>
            </a:r>
            <a:r>
              <a:rPr lang="cs-CZ" b="1" dirty="0"/>
              <a:t> Licence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err="1">
                <a:solidFill>
                  <a:schemeClr val="tx1"/>
                </a:solidFill>
              </a:rPr>
              <a:t>Presented</a:t>
            </a:r>
            <a:r>
              <a:rPr lang="cs-CZ" b="1" dirty="0">
                <a:solidFill>
                  <a:schemeClr val="tx1"/>
                </a:solidFill>
              </a:rPr>
              <a:t> by: Zita Řezáčová</a:t>
            </a:r>
          </a:p>
          <a:p>
            <a:r>
              <a:rPr lang="cs-CZ" dirty="0">
                <a:solidFill>
                  <a:schemeClr val="tx1"/>
                </a:solidFill>
              </a:rPr>
              <a:t>Ostrava Municipality</a:t>
            </a:r>
          </a:p>
          <a:p>
            <a:r>
              <a:rPr lang="cs-CZ" b="1" dirty="0" err="1">
                <a:solidFill>
                  <a:schemeClr val="tx1"/>
                </a:solidFill>
              </a:rPr>
              <a:t>Trade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dirty="0" err="1">
                <a:solidFill>
                  <a:schemeClr val="tx1"/>
                </a:solidFill>
              </a:rPr>
              <a:t>Licensing</a:t>
            </a:r>
            <a:r>
              <a:rPr lang="cs-CZ" b="1" dirty="0">
                <a:solidFill>
                  <a:schemeClr val="tx1"/>
                </a:solidFill>
              </a:rPr>
              <a:t> Office </a:t>
            </a:r>
          </a:p>
          <a:p>
            <a:r>
              <a:rPr lang="cs-CZ" dirty="0">
                <a:solidFill>
                  <a:schemeClr val="tx1"/>
                </a:solidFill>
              </a:rPr>
              <a:t>June 2020</a:t>
            </a:r>
          </a:p>
        </p:txBody>
      </p:sp>
      <p:sp>
        <p:nvSpPr>
          <p:cNvPr id="4" name="AutoShape 2" descr="Soubor:Logo města Ostravy.svg – Wikipedi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Soubor:Logo města Ostravy.svg – Wikipedi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2492896"/>
            <a:ext cx="5715000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350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Non EU </a:t>
            </a:r>
            <a:r>
              <a:rPr lang="cs-CZ" b="1" dirty="0" err="1"/>
              <a:t>Applicant</a:t>
            </a:r>
            <a:r>
              <a:rPr lang="cs-CZ" b="1" dirty="0"/>
              <a:t> </a:t>
            </a:r>
            <a:r>
              <a:rPr lang="cs-CZ" b="1" dirty="0" err="1"/>
              <a:t>Without</a:t>
            </a:r>
            <a:r>
              <a:rPr lang="cs-CZ" b="1" dirty="0"/>
              <a:t> </a:t>
            </a:r>
            <a:br>
              <a:rPr lang="cs-CZ" b="1" dirty="0"/>
            </a:br>
            <a:r>
              <a:rPr lang="cs-CZ" b="1" dirty="0" err="1"/>
              <a:t>the</a:t>
            </a:r>
            <a:r>
              <a:rPr lang="cs-CZ" b="1" dirty="0"/>
              <a:t> Long Term </a:t>
            </a:r>
            <a:r>
              <a:rPr lang="cs-CZ" b="1" dirty="0" err="1"/>
              <a:t>Permit</a:t>
            </a:r>
            <a:r>
              <a:rPr lang="cs-CZ" b="1" dirty="0"/>
              <a:t> to </a:t>
            </a:r>
            <a:r>
              <a:rPr lang="cs-CZ" b="1" dirty="0" err="1"/>
              <a:t>Stay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/>
              <a:t>If</a:t>
            </a:r>
            <a:r>
              <a:rPr lang="cs-CZ" dirty="0"/>
              <a:t> a non-EU </a:t>
            </a:r>
            <a:r>
              <a:rPr lang="cs-CZ" dirty="0" err="1"/>
              <a:t>Applicant</a:t>
            </a:r>
            <a:r>
              <a:rPr lang="cs-CZ" dirty="0"/>
              <a:t> </a:t>
            </a:r>
            <a:r>
              <a:rPr lang="cs-CZ" dirty="0" err="1"/>
              <a:t>meets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requirements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notifying</a:t>
            </a:r>
            <a:r>
              <a:rPr lang="cs-CZ" dirty="0"/>
              <a:t> a </a:t>
            </a:r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 dirty="0" err="1"/>
              <a:t>except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long-term </a:t>
            </a:r>
            <a:r>
              <a:rPr lang="cs-CZ" dirty="0" err="1"/>
              <a:t>permit</a:t>
            </a:r>
            <a:r>
              <a:rPr lang="cs-CZ" dirty="0"/>
              <a:t> to </a:t>
            </a:r>
            <a:r>
              <a:rPr lang="cs-CZ" dirty="0" err="1"/>
              <a:t>stay</a:t>
            </a:r>
            <a:r>
              <a:rPr lang="cs-CZ" dirty="0"/>
              <a:t> in CZ, s/he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receive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b="1" dirty="0" err="1"/>
              <a:t>Extract</a:t>
            </a:r>
            <a:r>
              <a:rPr lang="cs-CZ" b="1" dirty="0"/>
              <a:t> </a:t>
            </a:r>
            <a:r>
              <a:rPr lang="cs-CZ" b="1" dirty="0" err="1"/>
              <a:t>from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Trade</a:t>
            </a:r>
            <a:r>
              <a:rPr lang="cs-CZ" b="1" dirty="0"/>
              <a:t> Registry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en-US" b="1" dirty="0"/>
              <a:t>purpose of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en-US" b="1" dirty="0"/>
              <a:t>residence permit procedure</a:t>
            </a:r>
            <a:r>
              <a:rPr lang="cs-CZ" dirty="0"/>
              <a:t>. </a:t>
            </a:r>
          </a:p>
          <a:p>
            <a:r>
              <a:rPr lang="cs-CZ" dirty="0" err="1"/>
              <a:t>Later</a:t>
            </a:r>
            <a:r>
              <a:rPr lang="cs-CZ" dirty="0"/>
              <a:t> on,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Applicant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obliged</a:t>
            </a:r>
            <a:r>
              <a:rPr lang="cs-CZ" dirty="0"/>
              <a:t> to </a:t>
            </a:r>
            <a:r>
              <a:rPr lang="cs-CZ" dirty="0" err="1"/>
              <a:t>submit</a:t>
            </a:r>
            <a:r>
              <a:rPr lang="cs-CZ" dirty="0"/>
              <a:t> (</a:t>
            </a:r>
            <a:r>
              <a:rPr lang="en-US" dirty="0"/>
              <a:t>§ 5 of Act No. 455/1991 Coll.</a:t>
            </a:r>
            <a:r>
              <a:rPr lang="cs-CZ" dirty="0"/>
              <a:t>) </a:t>
            </a:r>
            <a:r>
              <a:rPr lang="en-US" dirty="0"/>
              <a:t> </a:t>
            </a:r>
            <a:r>
              <a:rPr lang="en-US" b="1" dirty="0"/>
              <a:t>visa for a stay of more than 90 days or a long-term residence permit</a:t>
            </a:r>
            <a:r>
              <a:rPr lang="cs-CZ" b="1" dirty="0"/>
              <a:t> </a:t>
            </a:r>
            <a:r>
              <a:rPr lang="en-US" dirty="0"/>
              <a:t>to </a:t>
            </a:r>
            <a:r>
              <a:rPr lang="cs-CZ" dirty="0" err="1"/>
              <a:t>the</a:t>
            </a:r>
            <a:r>
              <a:rPr lang="cs-CZ" dirty="0"/>
              <a:t> T</a:t>
            </a:r>
            <a:r>
              <a:rPr lang="en-US" dirty="0" err="1"/>
              <a:t>rade</a:t>
            </a:r>
            <a:r>
              <a:rPr lang="en-US" dirty="0"/>
              <a:t> </a:t>
            </a:r>
            <a:r>
              <a:rPr lang="cs-CZ" dirty="0"/>
              <a:t>L</a:t>
            </a:r>
            <a:r>
              <a:rPr lang="en-US" dirty="0" err="1"/>
              <a:t>icense</a:t>
            </a:r>
            <a:r>
              <a:rPr lang="cs-CZ" dirty="0"/>
              <a:t> O</a:t>
            </a:r>
            <a:r>
              <a:rPr lang="en-US" dirty="0" err="1"/>
              <a:t>ffice</a:t>
            </a:r>
            <a:r>
              <a:rPr lang="cs-CZ" dirty="0"/>
              <a:t> </a:t>
            </a:r>
            <a:r>
              <a:rPr lang="cs-CZ" dirty="0" err="1"/>
              <a:t>where</a:t>
            </a:r>
            <a:r>
              <a:rPr lang="cs-CZ" dirty="0"/>
              <a:t> </a:t>
            </a:r>
            <a:r>
              <a:rPr lang="en-US" dirty="0"/>
              <a:t>the trade was registered </a:t>
            </a:r>
            <a:r>
              <a:rPr lang="en-US" b="1" dirty="0"/>
              <a:t>within 3 working days</a:t>
            </a:r>
            <a:r>
              <a:rPr lang="en-US" dirty="0"/>
              <a:t> from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issuing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Foreign</a:t>
            </a:r>
            <a:r>
              <a:rPr lang="cs-CZ" dirty="0"/>
              <a:t> Police (§ </a:t>
            </a:r>
            <a:r>
              <a:rPr lang="en-US" dirty="0"/>
              <a:t>93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US" dirty="0"/>
              <a:t>Act No. 326/1999 Coll.</a:t>
            </a:r>
            <a:r>
              <a:rPr lang="cs-CZ" dirty="0"/>
              <a:t>),</a:t>
            </a:r>
            <a:r>
              <a:rPr lang="en-US" dirty="0"/>
              <a:t> </a:t>
            </a:r>
            <a:r>
              <a:rPr lang="en-US" b="1" dirty="0"/>
              <a:t>but no later </a:t>
            </a:r>
            <a:r>
              <a:rPr lang="en-US" b="1" dirty="0" err="1"/>
              <a:t>th</a:t>
            </a:r>
            <a:r>
              <a:rPr lang="cs-CZ" b="1" dirty="0"/>
              <a:t>a</a:t>
            </a:r>
            <a:r>
              <a:rPr lang="en-US" b="1" dirty="0"/>
              <a:t>n 6 months </a:t>
            </a:r>
            <a:r>
              <a:rPr lang="en-US" dirty="0"/>
              <a:t>from the </a:t>
            </a:r>
            <a:r>
              <a:rPr lang="cs-CZ" dirty="0" err="1"/>
              <a:t>issuing</a:t>
            </a:r>
            <a:r>
              <a:rPr lang="en-US" dirty="0"/>
              <a:t> </a:t>
            </a:r>
            <a:r>
              <a:rPr lang="en-US" dirty="0" err="1"/>
              <a:t>th</a:t>
            </a:r>
            <a:r>
              <a:rPr lang="cs-CZ" dirty="0"/>
              <a:t>e </a:t>
            </a:r>
            <a:r>
              <a:rPr lang="cs-CZ" dirty="0" err="1"/>
              <a:t>Extract</a:t>
            </a:r>
            <a:r>
              <a:rPr lang="cs-CZ" dirty="0"/>
              <a:t> </a:t>
            </a:r>
            <a:r>
              <a:rPr lang="en-US" dirty="0"/>
              <a:t>from the </a:t>
            </a:r>
            <a:r>
              <a:rPr lang="cs-CZ" dirty="0"/>
              <a:t>T</a:t>
            </a:r>
            <a:r>
              <a:rPr lang="en-US" dirty="0" err="1"/>
              <a:t>rade</a:t>
            </a:r>
            <a:r>
              <a:rPr lang="en-US" dirty="0"/>
              <a:t> </a:t>
            </a:r>
            <a:r>
              <a:rPr lang="cs-CZ" dirty="0" err="1"/>
              <a:t>Register</a:t>
            </a:r>
            <a:r>
              <a:rPr lang="cs-CZ" dirty="0"/>
              <a:t>.</a:t>
            </a:r>
            <a:endParaRPr lang="en-US" dirty="0"/>
          </a:p>
          <a:p>
            <a:r>
              <a:rPr lang="en-US" dirty="0"/>
              <a:t>Should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applicant</a:t>
            </a:r>
            <a:r>
              <a:rPr lang="cs-CZ" dirty="0"/>
              <a:t> </a:t>
            </a:r>
            <a:r>
              <a:rPr lang="en-US" dirty="0"/>
              <a:t>fail to</a:t>
            </a:r>
            <a:r>
              <a:rPr lang="cs-CZ" dirty="0"/>
              <a:t> </a:t>
            </a:r>
            <a:r>
              <a:rPr lang="en-US" dirty="0"/>
              <a:t>submit a document confirming his</a:t>
            </a:r>
            <a:r>
              <a:rPr lang="cs-CZ" dirty="0"/>
              <a:t>/her</a:t>
            </a:r>
            <a:r>
              <a:rPr lang="en-US" dirty="0"/>
              <a:t> residence permission in the stated </a:t>
            </a:r>
            <a:r>
              <a:rPr lang="cs-CZ" dirty="0" err="1"/>
              <a:t>deadlines</a:t>
            </a:r>
            <a:r>
              <a:rPr lang="en-US" dirty="0"/>
              <a:t>, the </a:t>
            </a:r>
            <a:r>
              <a:rPr lang="cs-CZ" dirty="0"/>
              <a:t>T</a:t>
            </a:r>
            <a:r>
              <a:rPr lang="en-US" dirty="0" err="1"/>
              <a:t>rade</a:t>
            </a:r>
            <a:r>
              <a:rPr lang="en-US" dirty="0"/>
              <a:t> </a:t>
            </a:r>
            <a:r>
              <a:rPr lang="cs-CZ" dirty="0"/>
              <a:t>L</a:t>
            </a:r>
            <a:r>
              <a:rPr lang="en-US" dirty="0" err="1"/>
              <a:t>icensing</a:t>
            </a:r>
            <a:r>
              <a:rPr lang="cs-CZ" dirty="0"/>
              <a:t> O</a:t>
            </a:r>
            <a:r>
              <a:rPr lang="en-US" dirty="0" err="1"/>
              <a:t>ffice</a:t>
            </a:r>
            <a:r>
              <a:rPr lang="en-US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en-US" dirty="0"/>
              <a:t>decide that the </a:t>
            </a:r>
            <a:r>
              <a:rPr lang="cs-CZ" dirty="0" err="1"/>
              <a:t>Applicant</a:t>
            </a:r>
            <a:r>
              <a:rPr lang="cs-CZ" dirty="0"/>
              <a:t> </a:t>
            </a:r>
            <a:r>
              <a:rPr lang="en-US" dirty="0"/>
              <a:t>has not </a:t>
            </a:r>
            <a:r>
              <a:rPr lang="cs-CZ" dirty="0" err="1"/>
              <a:t>fulfilled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conditions</a:t>
            </a:r>
            <a:r>
              <a:rPr lang="en-US" dirty="0"/>
              <a:t> for the </a:t>
            </a:r>
            <a:r>
              <a:rPr lang="cs-CZ" dirty="0"/>
              <a:t>T</a:t>
            </a:r>
            <a:r>
              <a:rPr lang="en-US" dirty="0" err="1"/>
              <a:t>rade</a:t>
            </a:r>
            <a:r>
              <a:rPr lang="en-US" dirty="0"/>
              <a:t> </a:t>
            </a:r>
            <a:r>
              <a:rPr lang="cs-CZ" dirty="0"/>
              <a:t>A</a:t>
            </a:r>
            <a:r>
              <a:rPr lang="en-US" dirty="0" err="1"/>
              <a:t>uthorisation</a:t>
            </a:r>
            <a:r>
              <a:rPr lang="cs-CZ" dirty="0"/>
              <a:t> </a:t>
            </a:r>
            <a:r>
              <a:rPr lang="cs-CZ" dirty="0" err="1"/>
              <a:t>Commencement</a:t>
            </a:r>
            <a:r>
              <a:rPr lang="cs-CZ" dirty="0"/>
              <a:t> (</a:t>
            </a:r>
            <a:r>
              <a:rPr lang="en-US" dirty="0"/>
              <a:t>§ 47 par. 8 of the Trade Licensing Act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258979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Non EU </a:t>
            </a:r>
            <a:r>
              <a:rPr lang="cs-CZ" b="1" dirty="0" err="1"/>
              <a:t>Citizens</a:t>
            </a:r>
            <a:r>
              <a:rPr lang="cs-CZ" b="1" dirty="0"/>
              <a:t> </a:t>
            </a:r>
            <a:r>
              <a:rPr lang="cs-CZ" b="1" dirty="0" err="1"/>
              <a:t>With</a:t>
            </a:r>
            <a:r>
              <a:rPr lang="cs-CZ" b="1" dirty="0"/>
              <a:t> Visa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07524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 dirty="0" err="1"/>
              <a:t>authorization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issued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length</a:t>
            </a:r>
            <a:r>
              <a:rPr lang="cs-CZ" dirty="0"/>
              <a:t> of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permitted</a:t>
            </a:r>
            <a:r>
              <a:rPr lang="cs-CZ" dirty="0"/>
              <a:t> </a:t>
            </a:r>
            <a:r>
              <a:rPr lang="cs-CZ" dirty="0" err="1"/>
              <a:t>stay</a:t>
            </a:r>
            <a:endParaRPr lang="cs-CZ" dirty="0"/>
          </a:p>
          <a:p>
            <a:r>
              <a:rPr lang="cs-CZ" b="1" dirty="0" err="1"/>
              <a:t>Before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end </a:t>
            </a:r>
            <a:r>
              <a:rPr lang="cs-CZ" dirty="0"/>
              <a:t>of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specific</a:t>
            </a:r>
            <a:r>
              <a:rPr lang="cs-CZ" dirty="0"/>
              <a:t> period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enterpreneur</a:t>
            </a:r>
            <a:r>
              <a:rPr lang="cs-CZ" dirty="0"/>
              <a:t> </a:t>
            </a:r>
            <a:r>
              <a:rPr lang="cs-CZ" b="1" dirty="0"/>
              <a:t>MUST ASK </a:t>
            </a:r>
            <a:r>
              <a:rPr lang="cs-CZ" dirty="0" err="1"/>
              <a:t>the</a:t>
            </a:r>
            <a:r>
              <a:rPr lang="cs-CZ" b="1" dirty="0"/>
              <a:t> </a:t>
            </a:r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 dirty="0" err="1"/>
              <a:t>License</a:t>
            </a:r>
            <a:r>
              <a:rPr lang="cs-CZ" dirty="0"/>
              <a:t> Office </a:t>
            </a:r>
            <a:r>
              <a:rPr lang="cs-CZ" b="1" dirty="0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prolongation</a:t>
            </a:r>
            <a:r>
              <a:rPr lang="cs-CZ" dirty="0"/>
              <a:t> and </a:t>
            </a:r>
            <a:r>
              <a:rPr lang="en-US" dirty="0"/>
              <a:t>submit a</a:t>
            </a:r>
            <a:r>
              <a:rPr lang="cs-CZ" dirty="0"/>
              <a:t> </a:t>
            </a:r>
            <a:r>
              <a:rPr lang="en-US" dirty="0"/>
              <a:t>new residence permit</a:t>
            </a:r>
            <a:r>
              <a:rPr lang="cs-CZ" dirty="0"/>
              <a:t> </a:t>
            </a:r>
            <a:r>
              <a:rPr lang="cs-CZ" dirty="0" err="1"/>
              <a:t>issued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Foreign</a:t>
            </a:r>
            <a:r>
              <a:rPr lang="cs-CZ" dirty="0"/>
              <a:t> Police.</a:t>
            </a:r>
          </a:p>
          <a:p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she</a:t>
            </a:r>
            <a:r>
              <a:rPr lang="cs-CZ" dirty="0"/>
              <a:t>/he </a:t>
            </a:r>
            <a:r>
              <a:rPr lang="cs-CZ" dirty="0" err="1"/>
              <a:t>doesn‘t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a </a:t>
            </a:r>
            <a:r>
              <a:rPr lang="cs-CZ" dirty="0" err="1"/>
              <a:t>new</a:t>
            </a:r>
            <a:r>
              <a:rPr lang="cs-CZ" dirty="0"/>
              <a:t> residence </a:t>
            </a:r>
            <a:r>
              <a:rPr lang="cs-CZ" dirty="0" err="1"/>
              <a:t>permit</a:t>
            </a:r>
            <a:r>
              <a:rPr lang="cs-CZ" dirty="0"/>
              <a:t> </a:t>
            </a:r>
            <a:r>
              <a:rPr lang="cs-CZ" dirty="0" err="1"/>
              <a:t>yet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 dirty="0" err="1"/>
              <a:t>Licese</a:t>
            </a:r>
            <a:r>
              <a:rPr lang="cs-CZ" dirty="0"/>
              <a:t> Office </a:t>
            </a:r>
            <a:r>
              <a:rPr lang="en-US" dirty="0"/>
              <a:t>shall call upon that person to do so and set a reasonable time period for doing so</a:t>
            </a:r>
            <a:r>
              <a:rPr lang="cs-CZ" dirty="0"/>
              <a:t>. </a:t>
            </a:r>
            <a:r>
              <a:rPr lang="en-US" dirty="0"/>
              <a:t>If the permit is not submitted within the period set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call</a:t>
            </a:r>
            <a:r>
              <a:rPr lang="en-US" dirty="0"/>
              <a:t>, the </a:t>
            </a:r>
            <a:r>
              <a:rPr lang="cs-CZ" dirty="0"/>
              <a:t>T</a:t>
            </a:r>
            <a:r>
              <a:rPr lang="en-US" dirty="0" err="1"/>
              <a:t>rade</a:t>
            </a:r>
            <a:r>
              <a:rPr lang="cs-CZ" dirty="0"/>
              <a:t> A</a:t>
            </a:r>
            <a:r>
              <a:rPr lang="en-US" dirty="0" err="1"/>
              <a:t>uthorisation</a:t>
            </a:r>
            <a:r>
              <a:rPr lang="en-US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en-US" dirty="0"/>
              <a:t>be terminated on the last day of </a:t>
            </a:r>
            <a:r>
              <a:rPr lang="en-US" dirty="0" err="1"/>
              <a:t>th</a:t>
            </a:r>
            <a:r>
              <a:rPr lang="cs-CZ" dirty="0"/>
              <a:t>e </a:t>
            </a:r>
            <a:r>
              <a:rPr lang="en-US" dirty="0"/>
              <a:t>period</a:t>
            </a:r>
            <a:r>
              <a:rPr lang="cs-CZ" dirty="0"/>
              <a:t> set.</a:t>
            </a:r>
          </a:p>
        </p:txBody>
      </p:sp>
    </p:spTree>
    <p:extLst>
      <p:ext uri="{BB962C8B-B14F-4D97-AF65-F5344CB8AC3E}">
        <p14:creationId xmlns:p14="http://schemas.microsoft.com/office/powerpoint/2010/main" val="391437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1520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err="1"/>
              <a:t>How</a:t>
            </a:r>
            <a:r>
              <a:rPr lang="cs-CZ" b="1" dirty="0"/>
              <a:t> to </a:t>
            </a:r>
            <a:r>
              <a:rPr lang="cs-CZ" b="1" dirty="0" err="1"/>
              <a:t>Apply</a:t>
            </a:r>
            <a:r>
              <a:rPr lang="en-US" b="1" dirty="0"/>
              <a:t> for  </a:t>
            </a:r>
            <a:br>
              <a:rPr lang="cs-CZ" b="1" dirty="0"/>
            </a:b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en-US" b="1" dirty="0"/>
              <a:t>Trade </a:t>
            </a:r>
            <a:r>
              <a:rPr lang="cs-CZ" b="1" dirty="0"/>
              <a:t>A</a:t>
            </a:r>
            <a:r>
              <a:rPr lang="en-US" b="1" dirty="0" err="1"/>
              <a:t>uthorisation</a:t>
            </a:r>
            <a:r>
              <a:rPr lang="cs-CZ" b="1" dirty="0"/>
              <a:t> (=oprávnění)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1520" y="2303869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Step by step </a:t>
            </a:r>
            <a:r>
              <a:rPr lang="cs-CZ" dirty="0" err="1"/>
              <a:t>Guide</a:t>
            </a:r>
            <a:r>
              <a:rPr lang="cs-CZ" dirty="0"/>
              <a:t> to </a:t>
            </a:r>
            <a:r>
              <a:rPr lang="cs-CZ" dirty="0" err="1"/>
              <a:t>Licensed</a:t>
            </a:r>
            <a:r>
              <a:rPr lang="cs-CZ" dirty="0"/>
              <a:t> </a:t>
            </a:r>
            <a:r>
              <a:rPr lang="cs-CZ" dirty="0" err="1"/>
              <a:t>Trades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details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found</a:t>
            </a:r>
            <a:r>
              <a:rPr lang="cs-CZ" dirty="0"/>
              <a:t> and </a:t>
            </a:r>
            <a:r>
              <a:rPr lang="cs-CZ" dirty="0" err="1"/>
              <a:t>downloaded</a:t>
            </a:r>
            <a:r>
              <a:rPr lang="cs-CZ" dirty="0"/>
              <a:t> </a:t>
            </a:r>
            <a:r>
              <a:rPr lang="cs-CZ" dirty="0" err="1"/>
              <a:t>here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https://www.mpo.cz/en/business/licensed-trades/guide-to-licensed-trades/</a:t>
            </a:r>
            <a:endParaRPr lang="cs-CZ" dirty="0"/>
          </a:p>
          <a:p>
            <a:r>
              <a:rPr lang="cs-CZ" dirty="0"/>
              <a:t>A</a:t>
            </a:r>
            <a:r>
              <a:rPr lang="en-US" dirty="0" err="1"/>
              <a:t>dministration</a:t>
            </a:r>
            <a:r>
              <a:rPr lang="en-US" dirty="0"/>
              <a:t> fees</a:t>
            </a:r>
            <a:r>
              <a:rPr lang="cs-CZ" dirty="0"/>
              <a:t>:</a:t>
            </a:r>
            <a:endParaRPr lang="en-US" dirty="0"/>
          </a:p>
          <a:p>
            <a:pPr lvl="1"/>
            <a:r>
              <a:rPr lang="en-US" dirty="0"/>
              <a:t>CZK 1</a:t>
            </a:r>
            <a:r>
              <a:rPr lang="cs-CZ" dirty="0"/>
              <a:t>,</a:t>
            </a:r>
            <a:r>
              <a:rPr lang="en-US" dirty="0"/>
              <a:t>000 for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act</a:t>
            </a:r>
            <a:r>
              <a:rPr lang="cs-CZ" dirty="0"/>
              <a:t> of </a:t>
            </a:r>
            <a:r>
              <a:rPr lang="en-US" dirty="0"/>
              <a:t>notifying </a:t>
            </a:r>
            <a:r>
              <a:rPr lang="cs-CZ" dirty="0" err="1"/>
              <a:t>any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of </a:t>
            </a:r>
            <a:r>
              <a:rPr lang="en-US" dirty="0"/>
              <a:t>trade</a:t>
            </a:r>
            <a:r>
              <a:rPr lang="cs-CZ" dirty="0"/>
              <a:t>s</a:t>
            </a:r>
            <a:r>
              <a:rPr lang="en-US" dirty="0"/>
              <a:t> at the </a:t>
            </a:r>
            <a:r>
              <a:rPr lang="cs-CZ" dirty="0"/>
              <a:t>very </a:t>
            </a:r>
            <a:r>
              <a:rPr lang="en-US" dirty="0"/>
              <a:t>commencement of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en-US" dirty="0"/>
              <a:t>trading</a:t>
            </a:r>
            <a:endParaRPr lang="cs-CZ" dirty="0"/>
          </a:p>
          <a:p>
            <a:pPr lvl="1"/>
            <a:r>
              <a:rPr lang="en-US" dirty="0"/>
              <a:t>CZK 500 for</a:t>
            </a:r>
            <a:r>
              <a:rPr lang="cs-CZ" dirty="0"/>
              <a:t> </a:t>
            </a:r>
            <a:r>
              <a:rPr lang="en-US" dirty="0"/>
              <a:t>notifying further trade</a:t>
            </a:r>
            <a:r>
              <a:rPr lang="cs-CZ" dirty="0"/>
              <a:t>s </a:t>
            </a:r>
            <a:r>
              <a:rPr lang="cs-CZ" dirty="0" err="1"/>
              <a:t>later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7956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err="1"/>
              <a:t>Before</a:t>
            </a:r>
            <a:r>
              <a:rPr lang="cs-CZ" b="1" dirty="0"/>
              <a:t> </a:t>
            </a:r>
            <a:r>
              <a:rPr lang="cs-CZ" b="1" dirty="0" err="1"/>
              <a:t>you</a:t>
            </a:r>
            <a:r>
              <a:rPr lang="cs-CZ" b="1" dirty="0"/>
              <a:t> Go in Person</a:t>
            </a:r>
            <a:br>
              <a:rPr lang="cs-CZ" b="1" dirty="0"/>
            </a:br>
            <a:r>
              <a:rPr lang="cs-CZ" b="1" dirty="0"/>
              <a:t>to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Trade</a:t>
            </a:r>
            <a:r>
              <a:rPr lang="cs-CZ" b="1" dirty="0"/>
              <a:t> </a:t>
            </a:r>
            <a:r>
              <a:rPr lang="cs-CZ" b="1" dirty="0" err="1"/>
              <a:t>Licensing</a:t>
            </a:r>
            <a:r>
              <a:rPr lang="cs-CZ" b="1" dirty="0"/>
              <a:t> Office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0880" y="191683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/>
              <a:t>Please</a:t>
            </a:r>
            <a:r>
              <a:rPr lang="cs-CZ" b="1" dirty="0"/>
              <a:t> </a:t>
            </a:r>
            <a:r>
              <a:rPr lang="cs-CZ" b="1" dirty="0" err="1"/>
              <a:t>check</a:t>
            </a:r>
            <a:r>
              <a:rPr lang="cs-CZ" b="1" dirty="0"/>
              <a:t> </a:t>
            </a:r>
            <a:r>
              <a:rPr lang="cs-CZ" b="1" dirty="0" err="1"/>
              <a:t>with</a:t>
            </a:r>
            <a:r>
              <a:rPr lang="cs-CZ" b="1" dirty="0"/>
              <a:t> </a:t>
            </a:r>
            <a:r>
              <a:rPr lang="cs-CZ" b="1" dirty="0" err="1"/>
              <a:t>us</a:t>
            </a:r>
            <a:r>
              <a:rPr lang="cs-CZ" b="1" dirty="0"/>
              <a:t> IF: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 err="1"/>
              <a:t>Your</a:t>
            </a:r>
            <a:r>
              <a:rPr lang="cs-CZ" sz="2400" dirty="0"/>
              <a:t> </a:t>
            </a:r>
            <a:r>
              <a:rPr lang="cs-CZ" sz="2400" dirty="0" err="1"/>
              <a:t>chosen</a:t>
            </a:r>
            <a:r>
              <a:rPr lang="cs-CZ" sz="2400" dirty="0"/>
              <a:t> </a:t>
            </a:r>
            <a:r>
              <a:rPr lang="cs-CZ" sz="2400" dirty="0" err="1"/>
              <a:t>licensed</a:t>
            </a:r>
            <a:r>
              <a:rPr lang="cs-CZ" sz="2400" dirty="0"/>
              <a:t> </a:t>
            </a:r>
            <a:r>
              <a:rPr lang="cs-CZ" sz="2400" dirty="0" err="1"/>
              <a:t>trade</a:t>
            </a:r>
            <a:r>
              <a:rPr lang="cs-CZ" sz="2400" dirty="0"/>
              <a:t> </a:t>
            </a:r>
            <a:r>
              <a:rPr lang="cs-CZ" sz="2400" dirty="0" err="1"/>
              <a:t>requires</a:t>
            </a:r>
            <a:r>
              <a:rPr lang="cs-CZ" sz="2400" dirty="0"/>
              <a:t> </a:t>
            </a:r>
            <a:r>
              <a:rPr lang="cs-CZ" sz="2400" dirty="0" err="1"/>
              <a:t>professional</a:t>
            </a:r>
            <a:r>
              <a:rPr lang="cs-CZ" sz="2400" dirty="0"/>
              <a:t> </a:t>
            </a:r>
            <a:r>
              <a:rPr lang="cs-CZ" sz="2400" dirty="0" err="1"/>
              <a:t>qualifications</a:t>
            </a:r>
            <a:endParaRPr lang="cs-CZ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 err="1"/>
              <a:t>You</a:t>
            </a:r>
            <a:r>
              <a:rPr lang="cs-CZ" sz="2400" dirty="0"/>
              <a:t> </a:t>
            </a:r>
            <a:r>
              <a:rPr lang="cs-CZ" sz="2400" dirty="0" err="1"/>
              <a:t>can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considered</a:t>
            </a:r>
            <a:r>
              <a:rPr lang="cs-CZ" sz="2400" dirty="0"/>
              <a:t> as EU </a:t>
            </a:r>
            <a:r>
              <a:rPr lang="cs-CZ" sz="2400" dirty="0" err="1"/>
              <a:t>or</a:t>
            </a:r>
            <a:r>
              <a:rPr lang="cs-CZ" sz="2400" dirty="0"/>
              <a:t> non-EU </a:t>
            </a:r>
            <a:r>
              <a:rPr lang="cs-CZ" sz="2400" dirty="0" err="1"/>
              <a:t>citizen</a:t>
            </a:r>
            <a:endParaRPr lang="cs-CZ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 err="1"/>
              <a:t>You</a:t>
            </a:r>
            <a:r>
              <a:rPr lang="cs-CZ" sz="2400" dirty="0"/>
              <a:t> </a:t>
            </a:r>
            <a:r>
              <a:rPr lang="cs-CZ" sz="2400" dirty="0" err="1"/>
              <a:t>need</a:t>
            </a:r>
            <a:r>
              <a:rPr lang="cs-CZ" sz="2400" dirty="0"/>
              <a:t> </a:t>
            </a:r>
            <a:r>
              <a:rPr lang="cs-CZ" sz="2400" dirty="0" err="1"/>
              <a:t>an</a:t>
            </a:r>
            <a:r>
              <a:rPr lang="cs-CZ" sz="2400" dirty="0"/>
              <a:t> </a:t>
            </a:r>
            <a:r>
              <a:rPr lang="cs-CZ" sz="2400" dirty="0" err="1"/>
              <a:t>extract</a:t>
            </a:r>
            <a:r>
              <a:rPr lang="cs-CZ" sz="2400" dirty="0"/>
              <a:t> </a:t>
            </a:r>
            <a:r>
              <a:rPr lang="cs-CZ" sz="2400" dirty="0" err="1"/>
              <a:t>from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Crime</a:t>
            </a:r>
            <a:r>
              <a:rPr lang="cs-CZ" sz="2400" dirty="0"/>
              <a:t> </a:t>
            </a:r>
            <a:r>
              <a:rPr lang="cs-CZ" sz="2400" dirty="0" err="1"/>
              <a:t>Register</a:t>
            </a:r>
            <a:endParaRPr lang="cs-CZ" sz="2400" dirty="0"/>
          </a:p>
          <a:p>
            <a:pPr lvl="2"/>
            <a:r>
              <a:rPr lang="cs-CZ" sz="2000" dirty="0"/>
              <a:t> </a:t>
            </a:r>
            <a:r>
              <a:rPr lang="cs-CZ" sz="2000" dirty="0" err="1"/>
              <a:t>if</a:t>
            </a:r>
            <a:r>
              <a:rPr lang="cs-CZ" sz="2000" dirty="0"/>
              <a:t> so, </a:t>
            </a:r>
            <a:r>
              <a:rPr lang="cs-CZ" sz="2000" dirty="0" err="1"/>
              <a:t>check</a:t>
            </a:r>
            <a:r>
              <a:rPr lang="cs-CZ" sz="2000" dirty="0"/>
              <a:t> </a:t>
            </a:r>
            <a:r>
              <a:rPr lang="cs-CZ" sz="2000" dirty="0" err="1"/>
              <a:t>whether</a:t>
            </a:r>
            <a:r>
              <a:rPr lang="cs-CZ" sz="2000" dirty="0"/>
              <a:t> </a:t>
            </a:r>
            <a:r>
              <a:rPr lang="cs-CZ" sz="2000" dirty="0" err="1"/>
              <a:t>you</a:t>
            </a:r>
            <a:r>
              <a:rPr lang="cs-CZ" sz="2000" dirty="0"/>
              <a:t> </a:t>
            </a:r>
            <a:r>
              <a:rPr lang="cs-CZ" sz="2000" dirty="0" err="1"/>
              <a:t>need</a:t>
            </a:r>
            <a:r>
              <a:rPr lang="cs-CZ" sz="2000" dirty="0"/>
              <a:t> </a:t>
            </a:r>
            <a:r>
              <a:rPr lang="cs-CZ" sz="2000" dirty="0" err="1"/>
              <a:t>an</a:t>
            </a:r>
            <a:r>
              <a:rPr lang="cs-CZ" sz="2000" dirty="0"/>
              <a:t> </a:t>
            </a:r>
            <a:r>
              <a:rPr lang="cs-CZ" sz="2000" dirty="0" err="1"/>
              <a:t>Apostille</a:t>
            </a:r>
            <a:r>
              <a:rPr lang="cs-CZ" sz="2000" dirty="0"/>
              <a:t> </a:t>
            </a:r>
            <a:r>
              <a:rPr lang="cs-CZ" sz="2000" dirty="0" err="1"/>
              <a:t>or</a:t>
            </a:r>
            <a:r>
              <a:rPr lang="cs-CZ" sz="2000" dirty="0"/>
              <a:t> </a:t>
            </a:r>
            <a:r>
              <a:rPr lang="cs-CZ" sz="2000" dirty="0" err="1"/>
              <a:t>Superlegalization</a:t>
            </a:r>
            <a:endParaRPr lang="cs-CZ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 err="1"/>
              <a:t>You</a:t>
            </a:r>
            <a:r>
              <a:rPr lang="cs-CZ" sz="2400" dirty="0"/>
              <a:t> </a:t>
            </a:r>
            <a:r>
              <a:rPr lang="cs-CZ" sz="2400" dirty="0" err="1"/>
              <a:t>need</a:t>
            </a:r>
            <a:r>
              <a:rPr lang="cs-CZ" sz="2400" dirty="0"/>
              <a:t> visa / long term </a:t>
            </a:r>
            <a:r>
              <a:rPr lang="cs-CZ" sz="2400" dirty="0" err="1"/>
              <a:t>stay</a:t>
            </a:r>
            <a:r>
              <a:rPr lang="cs-CZ" sz="2400" dirty="0"/>
              <a:t> </a:t>
            </a:r>
            <a:r>
              <a:rPr lang="cs-CZ" sz="2400" dirty="0" err="1"/>
              <a:t>permission</a:t>
            </a:r>
            <a:r>
              <a:rPr lang="cs-CZ" sz="2400" dirty="0"/>
              <a:t> </a:t>
            </a:r>
          </a:p>
          <a:p>
            <a:pPr lvl="2"/>
            <a:r>
              <a:rPr lang="cs-CZ" sz="2000" dirty="0"/>
              <a:t>EU </a:t>
            </a:r>
            <a:r>
              <a:rPr lang="en-US" sz="2000" dirty="0"/>
              <a:t>citizen</a:t>
            </a:r>
            <a:r>
              <a:rPr lang="cs-CZ" sz="2000" dirty="0"/>
              <a:t>s</a:t>
            </a:r>
            <a:r>
              <a:rPr lang="en-US" sz="2000" dirty="0"/>
              <a:t> </a:t>
            </a:r>
            <a:r>
              <a:rPr lang="cs-CZ" sz="2000" dirty="0"/>
              <a:t>are</a:t>
            </a:r>
            <a:r>
              <a:rPr lang="en-US" sz="2000" dirty="0"/>
              <a:t> obliged to report the place of stay to the </a:t>
            </a:r>
            <a:r>
              <a:rPr lang="cs-CZ" sz="2000" dirty="0"/>
              <a:t>F</a:t>
            </a:r>
            <a:r>
              <a:rPr lang="en-US" sz="2000" dirty="0" err="1"/>
              <a:t>oreign</a:t>
            </a:r>
            <a:r>
              <a:rPr lang="en-US" sz="2000" dirty="0"/>
              <a:t> </a:t>
            </a:r>
            <a:r>
              <a:rPr lang="cs-CZ" sz="2000" dirty="0"/>
              <a:t>P</a:t>
            </a:r>
            <a:r>
              <a:rPr lang="en-US" sz="2000" dirty="0" err="1"/>
              <a:t>olice</a:t>
            </a:r>
            <a:r>
              <a:rPr lang="en-US" sz="2000" dirty="0"/>
              <a:t> of the Czech Republic within 30 days </a:t>
            </a:r>
            <a:r>
              <a:rPr lang="cs-CZ" sz="2000" dirty="0" err="1"/>
              <a:t>upon</a:t>
            </a:r>
            <a:r>
              <a:rPr lang="en-US" sz="2000" dirty="0"/>
              <a:t> entering the Czech Republic if the intended stay in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en-US" sz="2000" dirty="0"/>
              <a:t>CR is longer </a:t>
            </a:r>
            <a:r>
              <a:rPr lang="en-US" sz="2000" dirty="0" err="1"/>
              <a:t>th</a:t>
            </a:r>
            <a:r>
              <a:rPr lang="cs-CZ" sz="2000" dirty="0"/>
              <a:t>a</a:t>
            </a:r>
            <a:r>
              <a:rPr lang="en-US" sz="2000" dirty="0"/>
              <a:t>n 30 days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99365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err="1"/>
              <a:t>What</a:t>
            </a:r>
            <a:r>
              <a:rPr lang="cs-CZ" b="1" dirty="0"/>
              <a:t> to </a:t>
            </a:r>
            <a:r>
              <a:rPr lang="cs-CZ" b="1" dirty="0" err="1"/>
              <a:t>take</a:t>
            </a:r>
            <a:r>
              <a:rPr lang="cs-CZ" b="1" dirty="0"/>
              <a:t> </a:t>
            </a:r>
            <a:r>
              <a:rPr lang="cs-CZ" b="1" dirty="0" err="1"/>
              <a:t>with</a:t>
            </a:r>
            <a:r>
              <a:rPr lang="cs-CZ" b="1" dirty="0"/>
              <a:t> </a:t>
            </a:r>
            <a:r>
              <a:rPr lang="cs-CZ" b="1" dirty="0" err="1"/>
              <a:t>you</a:t>
            </a:r>
            <a:r>
              <a:rPr lang="cs-CZ" b="1" dirty="0"/>
              <a:t>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Notifying</a:t>
            </a:r>
            <a:r>
              <a:rPr lang="cs-CZ" b="1" dirty="0"/>
              <a:t> </a:t>
            </a:r>
            <a:br>
              <a:rPr lang="cs-CZ" b="1" dirty="0"/>
            </a:br>
            <a:r>
              <a:rPr lang="cs-CZ" b="1" dirty="0"/>
              <a:t>a </a:t>
            </a:r>
            <a:r>
              <a:rPr lang="cs-CZ" b="1" dirty="0" err="1"/>
              <a:t>Licensed</a:t>
            </a:r>
            <a:r>
              <a:rPr lang="cs-CZ" b="1" dirty="0"/>
              <a:t> </a:t>
            </a:r>
            <a:r>
              <a:rPr lang="cs-CZ" b="1" dirty="0" err="1"/>
              <a:t>Trade</a:t>
            </a:r>
            <a:r>
              <a:rPr lang="cs-CZ" b="1" dirty="0"/>
              <a:t> as a Natural Person </a:t>
            </a:r>
            <a:br>
              <a:rPr lang="cs-CZ" b="1" dirty="0"/>
            </a:br>
            <a:r>
              <a:rPr lang="cs-CZ" b="1" dirty="0"/>
              <a:t>(Fyzická osoba)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132856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err="1"/>
              <a:t>Identification</a:t>
            </a:r>
            <a:r>
              <a:rPr lang="cs-CZ" sz="2800" dirty="0"/>
              <a:t> </a:t>
            </a:r>
            <a:r>
              <a:rPr lang="cs-CZ" sz="2800" dirty="0" err="1"/>
              <a:t>card</a:t>
            </a:r>
            <a:r>
              <a:rPr lang="cs-CZ" sz="2800" dirty="0"/>
              <a:t> / </a:t>
            </a:r>
            <a:r>
              <a:rPr lang="cs-CZ" sz="2800" dirty="0" err="1"/>
              <a:t>certificate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residence / long-term permit</a:t>
            </a:r>
          </a:p>
          <a:p>
            <a:r>
              <a:rPr lang="cs-CZ" sz="2800" dirty="0" err="1"/>
              <a:t>Filled</a:t>
            </a:r>
            <a:r>
              <a:rPr lang="cs-CZ" sz="2800" dirty="0"/>
              <a:t> in and </a:t>
            </a:r>
            <a:r>
              <a:rPr lang="cs-CZ" sz="2800" dirty="0" err="1"/>
              <a:t>signed</a:t>
            </a:r>
            <a:r>
              <a:rPr lang="cs-CZ" sz="2800" dirty="0"/>
              <a:t> “</a:t>
            </a:r>
            <a:r>
              <a:rPr lang="en-US" sz="2800" dirty="0"/>
              <a:t>Permission for the Place of </a:t>
            </a:r>
            <a:r>
              <a:rPr lang="cs-CZ" sz="2800" dirty="0"/>
              <a:t> B</a:t>
            </a:r>
            <a:r>
              <a:rPr lang="en-US" sz="2800" dirty="0" err="1"/>
              <a:t>usines</a:t>
            </a:r>
            <a:r>
              <a:rPr lang="cs-CZ" sz="2800" dirty="0"/>
              <a:t>s“</a:t>
            </a:r>
            <a:r>
              <a:rPr lang="en-US" sz="2800" dirty="0"/>
              <a:t> </a:t>
            </a:r>
            <a:r>
              <a:rPr lang="cs-CZ" sz="2800" dirty="0"/>
              <a:t> (</a:t>
            </a:r>
            <a:r>
              <a:rPr lang="cs-CZ" sz="2800" dirty="0" err="1"/>
              <a:t>Consent</a:t>
            </a:r>
            <a:r>
              <a:rPr lang="cs-CZ" sz="2800" dirty="0"/>
              <a:t> to </a:t>
            </a:r>
            <a:r>
              <a:rPr lang="cs-CZ" sz="2800" dirty="0" err="1"/>
              <a:t>the</a:t>
            </a:r>
            <a:r>
              <a:rPr lang="cs-CZ" sz="2800" dirty="0"/>
              <a:t> Seat) </a:t>
            </a:r>
            <a:r>
              <a:rPr lang="en-US" sz="2800" dirty="0"/>
              <a:t>signed by the owner</a:t>
            </a:r>
            <a:r>
              <a:rPr lang="cs-CZ" sz="2800" dirty="0"/>
              <a:t>/s:</a:t>
            </a:r>
          </a:p>
          <a:p>
            <a:pPr marL="0" indent="0">
              <a:buNone/>
            </a:pPr>
            <a:r>
              <a:rPr lang="cs-CZ" sz="2800" i="1" dirty="0"/>
              <a:t>„Souhlas s umístěním sídla – Fyzická osoba“ </a:t>
            </a:r>
            <a:r>
              <a:rPr lang="cs-CZ" sz="2000" dirty="0">
                <a:hlinkClick r:id="rId2"/>
              </a:rPr>
              <a:t>https://www.ostrava.cz/cs/urad/magistrat/odbory-magistratu/zivnostensky-urad/formulare-1/souhlas-s-umistenim-sidla</a:t>
            </a:r>
            <a:endParaRPr lang="cs-CZ" sz="2000" dirty="0"/>
          </a:p>
          <a:p>
            <a:r>
              <a:rPr lang="cs-CZ" sz="2800" dirty="0" err="1"/>
              <a:t>If</a:t>
            </a:r>
            <a:r>
              <a:rPr lang="cs-CZ" sz="2800" dirty="0"/>
              <a:t> </a:t>
            </a:r>
            <a:r>
              <a:rPr lang="cs-CZ" sz="2800" dirty="0" err="1"/>
              <a:t>you</a:t>
            </a:r>
            <a:r>
              <a:rPr lang="cs-CZ" sz="2800" dirty="0"/>
              <a:t> are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en-GB" sz="2800" dirty="0"/>
              <a:t>of the property where you intend to have your seat</a:t>
            </a:r>
            <a:r>
              <a:rPr lang="cs-CZ" sz="2800" dirty="0"/>
              <a:t>, </a:t>
            </a:r>
            <a:r>
              <a:rPr lang="cs-CZ" sz="2800" dirty="0" err="1"/>
              <a:t>you</a:t>
            </a:r>
            <a:r>
              <a:rPr lang="cs-CZ" sz="2800" dirty="0"/>
              <a:t> </a:t>
            </a:r>
            <a:r>
              <a:rPr lang="cs-CZ" sz="2800" dirty="0" err="1"/>
              <a:t>will</a:t>
            </a:r>
            <a:r>
              <a:rPr lang="cs-CZ" sz="2800" dirty="0"/>
              <a:t> </a:t>
            </a:r>
            <a:r>
              <a:rPr lang="cs-CZ" sz="2800" dirty="0" err="1"/>
              <a:t>simply</a:t>
            </a:r>
            <a:r>
              <a:rPr lang="cs-CZ" sz="2800" dirty="0"/>
              <a:t> sign </a:t>
            </a:r>
            <a:r>
              <a:rPr lang="cs-CZ" sz="2800" dirty="0" err="1"/>
              <a:t>an</a:t>
            </a:r>
            <a:r>
              <a:rPr lang="cs-CZ" sz="2800" dirty="0"/>
              <a:t> Affidavit (= </a:t>
            </a:r>
            <a:r>
              <a:rPr lang="cs-CZ" sz="2800" dirty="0" err="1"/>
              <a:t>Declaration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Honour</a:t>
            </a:r>
            <a:r>
              <a:rPr lang="cs-CZ" sz="2800" dirty="0"/>
              <a:t>) </a:t>
            </a:r>
            <a:r>
              <a:rPr lang="cs-CZ" sz="2800" dirty="0" err="1"/>
              <a:t>that</a:t>
            </a:r>
            <a:r>
              <a:rPr lang="cs-CZ" sz="2800" dirty="0"/>
              <a:t> </a:t>
            </a:r>
            <a:r>
              <a:rPr lang="cs-CZ" sz="2800" dirty="0" err="1"/>
              <a:t>you</a:t>
            </a:r>
            <a:r>
              <a:rPr lang="cs-CZ" sz="2800" dirty="0"/>
              <a:t> are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only</a:t>
            </a:r>
            <a:r>
              <a:rPr lang="cs-CZ" sz="2800" dirty="0"/>
              <a:t> </a:t>
            </a:r>
            <a:r>
              <a:rPr lang="cs-CZ" sz="2800" dirty="0" err="1"/>
              <a:t>owner</a:t>
            </a:r>
            <a:endParaRPr lang="cs-CZ" sz="2800" dirty="0"/>
          </a:p>
          <a:p>
            <a:r>
              <a:rPr lang="cs-CZ" sz="2800" dirty="0" err="1"/>
              <a:t>Statement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Criminal</a:t>
            </a:r>
            <a:r>
              <a:rPr lang="cs-CZ" sz="2800" dirty="0"/>
              <a:t> </a:t>
            </a:r>
            <a:r>
              <a:rPr lang="cs-CZ" sz="2800" dirty="0" err="1"/>
              <a:t>Record</a:t>
            </a:r>
            <a:r>
              <a:rPr lang="cs-CZ" sz="2800" dirty="0"/>
              <a:t> (</a:t>
            </a:r>
            <a:r>
              <a:rPr lang="cs-CZ" sz="2800" dirty="0" err="1"/>
              <a:t>if</a:t>
            </a:r>
            <a:r>
              <a:rPr lang="cs-CZ" sz="2800" dirty="0"/>
              <a:t> </a:t>
            </a:r>
            <a:r>
              <a:rPr lang="cs-CZ" sz="2800" dirty="0" err="1"/>
              <a:t>needed</a:t>
            </a:r>
            <a:r>
              <a:rPr lang="cs-CZ" sz="2800" dirty="0"/>
              <a:t>)</a:t>
            </a:r>
          </a:p>
          <a:p>
            <a:r>
              <a:rPr lang="cs-CZ" sz="2800" dirty="0"/>
              <a:t>Evidence </a:t>
            </a:r>
            <a:r>
              <a:rPr lang="cs-CZ" sz="2800" dirty="0" err="1"/>
              <a:t>of</a:t>
            </a:r>
            <a:r>
              <a:rPr lang="cs-CZ" sz="2800" dirty="0"/>
              <a:t> Professional </a:t>
            </a:r>
            <a:r>
              <a:rPr lang="cs-CZ" sz="2800" dirty="0" err="1"/>
              <a:t>competence</a:t>
            </a:r>
            <a:r>
              <a:rPr lang="cs-CZ" sz="2800" dirty="0"/>
              <a:t> (</a:t>
            </a:r>
            <a:r>
              <a:rPr lang="cs-CZ" sz="2800" dirty="0" err="1"/>
              <a:t>if</a:t>
            </a:r>
            <a:r>
              <a:rPr lang="cs-CZ" sz="2800" dirty="0"/>
              <a:t> </a:t>
            </a:r>
            <a:r>
              <a:rPr lang="cs-CZ" sz="2800" dirty="0" err="1"/>
              <a:t>needed</a:t>
            </a:r>
            <a:r>
              <a:rPr lang="cs-CZ" sz="2800" dirty="0"/>
              <a:t>)</a:t>
            </a:r>
            <a:endParaRPr lang="en-US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7157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Autofit/>
          </a:bodyPr>
          <a:lstStyle/>
          <a:p>
            <a:r>
              <a:rPr lang="en-US" sz="3200" b="1" dirty="0"/>
              <a:t>Notification of a </a:t>
            </a:r>
            <a:r>
              <a:rPr lang="cs-CZ" sz="3200" b="1" dirty="0"/>
              <a:t>T</a:t>
            </a:r>
            <a:r>
              <a:rPr lang="en-US" sz="3200" b="1" dirty="0" err="1"/>
              <a:t>rade</a:t>
            </a:r>
            <a:r>
              <a:rPr lang="en-US" sz="3200" b="1" dirty="0"/>
              <a:t> as </a:t>
            </a:r>
            <a:r>
              <a:rPr lang="cs-CZ" sz="3200" b="1" dirty="0"/>
              <a:t>a C</a:t>
            </a:r>
            <a:r>
              <a:rPr lang="en-US" sz="3200" b="1" dirty="0" err="1"/>
              <a:t>orporation</a:t>
            </a:r>
            <a:r>
              <a:rPr lang="cs-CZ" sz="3200" b="1" dirty="0"/>
              <a:t> </a:t>
            </a:r>
            <a:br>
              <a:rPr lang="cs-CZ" sz="3200" b="1" dirty="0"/>
            </a:br>
            <a:r>
              <a:rPr lang="cs-CZ" sz="3200" b="1" dirty="0"/>
              <a:t>= </a:t>
            </a:r>
            <a:r>
              <a:rPr lang="cs-CZ" sz="3200" b="1" dirty="0" err="1"/>
              <a:t>Legal</a:t>
            </a:r>
            <a:r>
              <a:rPr lang="cs-CZ" sz="3200" b="1" dirty="0"/>
              <a:t> Person</a:t>
            </a:r>
            <a:r>
              <a:rPr lang="en-US" sz="3200" b="1" dirty="0"/>
              <a:t> </a:t>
            </a:r>
            <a:r>
              <a:rPr lang="en-US" sz="2400" b="1" dirty="0"/>
              <a:t>(according to the Act No. 90/2012 Coll., on Corporations and Cooperatives)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0040" y="1556792"/>
            <a:ext cx="833244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 document proving that the legal person has been established or founded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notarial</a:t>
            </a:r>
            <a:r>
              <a:rPr lang="cs-CZ" dirty="0"/>
              <a:t> </a:t>
            </a:r>
            <a:r>
              <a:rPr lang="cs-CZ" dirty="0" err="1"/>
              <a:t>deed</a:t>
            </a:r>
            <a:endParaRPr lang="cs-CZ" dirty="0"/>
          </a:p>
          <a:p>
            <a:r>
              <a:rPr lang="en-US" dirty="0"/>
              <a:t>Permission for the Place of </a:t>
            </a:r>
            <a:r>
              <a:rPr lang="cs-CZ" dirty="0"/>
              <a:t>B</a:t>
            </a:r>
            <a:r>
              <a:rPr lang="en-US" dirty="0" err="1"/>
              <a:t>usiness</a:t>
            </a:r>
            <a:r>
              <a:rPr lang="en-US" dirty="0"/>
              <a:t> </a:t>
            </a:r>
            <a:r>
              <a:rPr lang="cs-CZ" dirty="0"/>
              <a:t>(</a:t>
            </a:r>
            <a:r>
              <a:rPr lang="cs-CZ" dirty="0" err="1"/>
              <a:t>the</a:t>
            </a:r>
            <a:r>
              <a:rPr lang="cs-CZ" dirty="0"/>
              <a:t> Seat) </a:t>
            </a:r>
            <a:r>
              <a:rPr lang="en-US" dirty="0"/>
              <a:t>signed by the owner 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“S</a:t>
            </a:r>
            <a:r>
              <a:rPr lang="en-US" i="1" dirty="0" err="1"/>
              <a:t>ouhlas</a:t>
            </a:r>
            <a:r>
              <a:rPr lang="en-US" i="1" dirty="0"/>
              <a:t> s </a:t>
            </a:r>
            <a:r>
              <a:rPr lang="en-US" i="1" dirty="0" err="1"/>
              <a:t>umístěním</a:t>
            </a:r>
            <a:r>
              <a:rPr lang="en-US" i="1" dirty="0"/>
              <a:t> </a:t>
            </a:r>
            <a:r>
              <a:rPr lang="en-US" i="1" dirty="0" err="1"/>
              <a:t>sídla</a:t>
            </a:r>
            <a:r>
              <a:rPr lang="cs-CZ" i="1" dirty="0"/>
              <a:t> – Právnická osoba“ </a:t>
            </a:r>
            <a:r>
              <a:rPr lang="cs-CZ" dirty="0"/>
              <a:t>(= Legal Person)</a:t>
            </a:r>
            <a:r>
              <a:rPr lang="en-US" dirty="0"/>
              <a:t> </a:t>
            </a:r>
            <a:endParaRPr lang="cs-CZ" dirty="0"/>
          </a:p>
          <a:p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regulated</a:t>
            </a:r>
            <a:r>
              <a:rPr lang="cs-CZ" dirty="0"/>
              <a:t> </a:t>
            </a:r>
            <a:r>
              <a:rPr lang="cs-CZ" dirty="0" err="1"/>
              <a:t>trades</a:t>
            </a:r>
            <a:r>
              <a:rPr lang="cs-CZ" dirty="0"/>
              <a:t>: </a:t>
            </a:r>
            <a:r>
              <a:rPr lang="cs-CZ" dirty="0" err="1"/>
              <a:t>Declaration</a:t>
            </a:r>
            <a:r>
              <a:rPr lang="cs-CZ" dirty="0"/>
              <a:t> </a:t>
            </a:r>
            <a:r>
              <a:rPr lang="cs-CZ" dirty="0" err="1"/>
              <a:t>signed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responsible</a:t>
            </a:r>
            <a:r>
              <a:rPr lang="cs-CZ" dirty="0"/>
              <a:t> </a:t>
            </a:r>
            <a:r>
              <a:rPr lang="cs-CZ" dirty="0" err="1"/>
              <a:t>representative</a:t>
            </a:r>
            <a:r>
              <a:rPr lang="cs-CZ" dirty="0"/>
              <a:t> + </a:t>
            </a:r>
            <a:r>
              <a:rPr lang="cs-CZ" dirty="0" err="1"/>
              <a:t>respective</a:t>
            </a:r>
            <a:r>
              <a:rPr lang="cs-CZ" dirty="0"/>
              <a:t> </a:t>
            </a:r>
            <a:r>
              <a:rPr lang="cs-CZ" dirty="0" err="1"/>
              <a:t>professional</a:t>
            </a:r>
            <a:r>
              <a:rPr lang="cs-CZ" dirty="0"/>
              <a:t> </a:t>
            </a:r>
            <a:r>
              <a:rPr lang="cs-CZ" dirty="0" err="1"/>
              <a:t>qualifications</a:t>
            </a:r>
            <a:r>
              <a:rPr lang="cs-CZ" dirty="0"/>
              <a:t> evidence</a:t>
            </a:r>
          </a:p>
          <a:p>
            <a:r>
              <a:rPr lang="cs-CZ" dirty="0" err="1"/>
              <a:t>Power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Attorney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statutory</a:t>
            </a:r>
            <a:r>
              <a:rPr lang="cs-CZ" dirty="0"/>
              <a:t> body </a:t>
            </a:r>
            <a:r>
              <a:rPr lang="cs-CZ" dirty="0" err="1"/>
              <a:t>is</a:t>
            </a:r>
            <a:r>
              <a:rPr lang="cs-CZ" dirty="0"/>
              <a:t> not </a:t>
            </a:r>
            <a:r>
              <a:rPr lang="cs-CZ" dirty="0" err="1"/>
              <a:t>present</a:t>
            </a:r>
            <a:r>
              <a:rPr lang="cs-CZ" dirty="0"/>
              <a:t> in person</a:t>
            </a:r>
          </a:p>
          <a:p>
            <a:r>
              <a:rPr lang="cs-CZ" dirty="0" err="1"/>
              <a:t>Detailed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https://www.mpo.cz/en/business/licensed-trades/guide-to-licensed-trades/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8004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3" y="692696"/>
            <a:ext cx="8229600" cy="1138138"/>
          </a:xfrm>
        </p:spPr>
        <p:txBody>
          <a:bodyPr>
            <a:noAutofit/>
          </a:bodyPr>
          <a:lstStyle/>
          <a:p>
            <a:br>
              <a:rPr lang="cs-CZ" sz="2400" dirty="0"/>
            </a:br>
            <a:br>
              <a:rPr lang="cs-CZ" sz="2400" dirty="0"/>
            </a:br>
            <a:r>
              <a:rPr lang="cs-CZ" sz="2400" dirty="0"/>
              <a:t>In case of any </a:t>
            </a:r>
            <a:r>
              <a:rPr lang="cs-CZ" sz="2400" dirty="0" err="1"/>
              <a:t>questions</a:t>
            </a:r>
            <a:r>
              <a:rPr lang="cs-CZ" sz="2400" dirty="0"/>
              <a:t> </a:t>
            </a:r>
            <a:r>
              <a:rPr lang="cs-CZ" sz="2400" dirty="0" err="1"/>
              <a:t>please</a:t>
            </a:r>
            <a:r>
              <a:rPr lang="cs-CZ" sz="2400" dirty="0"/>
              <a:t> </a:t>
            </a:r>
            <a:r>
              <a:rPr lang="cs-CZ" sz="2400" dirty="0" err="1"/>
              <a:t>contact</a:t>
            </a:r>
            <a:r>
              <a:rPr lang="cs-CZ" sz="2400" dirty="0"/>
              <a:t> </a:t>
            </a:r>
            <a:r>
              <a:rPr lang="cs-CZ" sz="2400" dirty="0" err="1"/>
              <a:t>me</a:t>
            </a:r>
            <a:r>
              <a:rPr lang="cs-CZ" sz="2400" dirty="0"/>
              <a:t>:</a:t>
            </a:r>
            <a:br>
              <a:rPr lang="cs-CZ" sz="2400" dirty="0"/>
            </a:br>
            <a:r>
              <a:rPr lang="cs-CZ" sz="2400" b="1" dirty="0" err="1"/>
              <a:t>Phone</a:t>
            </a:r>
            <a:r>
              <a:rPr lang="cs-CZ" sz="2400" b="1" dirty="0"/>
              <a:t> </a:t>
            </a:r>
            <a:r>
              <a:rPr lang="cs-CZ" sz="2400" b="1" dirty="0" err="1"/>
              <a:t>number</a:t>
            </a:r>
            <a:r>
              <a:rPr lang="cs-CZ" sz="2400" b="1" dirty="0"/>
              <a:t>: 599 443 080, e-mail: </a:t>
            </a:r>
            <a:r>
              <a:rPr lang="cs-CZ" sz="2400" dirty="0">
                <a:hlinkClick r:id="rId2"/>
              </a:rPr>
              <a:t>zrezacova@ostrava.cz</a:t>
            </a:r>
            <a:br>
              <a:rPr lang="cs-CZ" sz="2400" b="1" dirty="0"/>
            </a:br>
            <a:r>
              <a:rPr lang="cs-CZ" sz="2400" b="1" dirty="0"/>
              <a:t>In person: City </a:t>
            </a:r>
            <a:r>
              <a:rPr lang="cs-CZ" sz="2400" b="1" dirty="0" err="1"/>
              <a:t>Council</a:t>
            </a:r>
            <a:r>
              <a:rPr lang="cs-CZ" sz="2400" b="1" dirty="0"/>
              <a:t>, </a:t>
            </a:r>
            <a:r>
              <a:rPr lang="cs-CZ" sz="2400" b="1" dirty="0" err="1"/>
              <a:t>Trade</a:t>
            </a:r>
            <a:r>
              <a:rPr lang="cs-CZ" sz="2400" b="1" dirty="0"/>
              <a:t> </a:t>
            </a:r>
            <a:r>
              <a:rPr lang="cs-CZ" sz="2400" b="1" dirty="0" err="1"/>
              <a:t>Licensing</a:t>
            </a:r>
            <a:r>
              <a:rPr lang="cs-CZ" sz="2400" b="1" dirty="0"/>
              <a:t> Office, </a:t>
            </a:r>
            <a:r>
              <a:rPr lang="cs-CZ" sz="2400" b="1" dirty="0" err="1"/>
              <a:t>door</a:t>
            </a:r>
            <a:r>
              <a:rPr lang="cs-CZ" sz="2400" b="1" dirty="0"/>
              <a:t> no. 118  </a:t>
            </a:r>
            <a:r>
              <a:rPr lang="cs-CZ" sz="2400" dirty="0"/>
              <a:t>Prokešovo náměstí 8, Ostrava,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Left</a:t>
            </a:r>
            <a:r>
              <a:rPr lang="cs-CZ" sz="2400" dirty="0"/>
              <a:t> </a:t>
            </a:r>
            <a:r>
              <a:rPr lang="cs-CZ" sz="2400" dirty="0" err="1"/>
              <a:t>Wing</a:t>
            </a:r>
            <a:r>
              <a:rPr lang="cs-CZ" sz="2400" dirty="0"/>
              <a:t> </a:t>
            </a:r>
            <a:r>
              <a:rPr lang="cs-CZ" sz="2400" dirty="0" err="1"/>
              <a:t>Entrance</a:t>
            </a:r>
            <a:br>
              <a:rPr lang="cs-CZ" sz="2400" dirty="0"/>
            </a:br>
            <a:r>
              <a:rPr lang="cs-CZ" sz="2400" dirty="0" err="1"/>
              <a:t>Press</a:t>
            </a:r>
            <a:r>
              <a:rPr lang="cs-CZ" sz="2400" dirty="0"/>
              <a:t> “Výdej dokumentů“ and </a:t>
            </a:r>
            <a:r>
              <a:rPr lang="cs-CZ" sz="2400" dirty="0" err="1"/>
              <a:t>choose</a:t>
            </a:r>
            <a:r>
              <a:rPr lang="cs-CZ" sz="2400" dirty="0"/>
              <a:t> Zita Řezáčová </a:t>
            </a:r>
            <a:r>
              <a:rPr lang="cs-CZ" sz="2400" dirty="0" err="1"/>
              <a:t>at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automatic</a:t>
            </a:r>
            <a:r>
              <a:rPr lang="cs-CZ" sz="2400" dirty="0"/>
              <a:t> call </a:t>
            </a:r>
            <a:r>
              <a:rPr lang="cs-CZ" sz="2400" dirty="0" err="1"/>
              <a:t>out</a:t>
            </a:r>
            <a:r>
              <a:rPr lang="cs-CZ" sz="2400" dirty="0"/>
              <a:t> </a:t>
            </a:r>
            <a:r>
              <a:rPr lang="cs-CZ" sz="2400" dirty="0" err="1"/>
              <a:t>system</a:t>
            </a:r>
            <a:r>
              <a:rPr lang="cs-CZ" sz="2400" dirty="0"/>
              <a:t>.</a:t>
            </a:r>
            <a:br>
              <a:rPr lang="cs-CZ" sz="2400" dirty="0"/>
            </a:br>
            <a:br>
              <a:rPr lang="cs-CZ" sz="2400" dirty="0"/>
            </a:br>
            <a:endParaRPr lang="cs-CZ" sz="2400" dirty="0"/>
          </a:p>
        </p:txBody>
      </p:sp>
      <p:pic>
        <p:nvPicPr>
          <p:cNvPr id="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880" y="2492896"/>
            <a:ext cx="4793697" cy="3560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909934" y="5997840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err="1"/>
              <a:t>Thank</a:t>
            </a:r>
            <a:r>
              <a:rPr lang="cs-CZ" sz="2400" b="1" dirty="0"/>
              <a:t> </a:t>
            </a:r>
            <a:r>
              <a:rPr lang="cs-CZ" sz="2400" b="1" dirty="0" err="1"/>
              <a:t>you</a:t>
            </a:r>
            <a:r>
              <a:rPr lang="cs-CZ" sz="2400" b="1" dirty="0"/>
              <a:t> </a:t>
            </a:r>
            <a:r>
              <a:rPr lang="cs-CZ" sz="2400" b="1" dirty="0" err="1"/>
              <a:t>for</a:t>
            </a:r>
            <a:r>
              <a:rPr lang="cs-CZ" sz="2400" b="1" dirty="0"/>
              <a:t> </a:t>
            </a:r>
            <a:r>
              <a:rPr lang="cs-CZ" sz="2400" b="1" dirty="0" err="1"/>
              <a:t>your</a:t>
            </a:r>
            <a:r>
              <a:rPr lang="cs-CZ" sz="2400" b="1" dirty="0"/>
              <a:t> </a:t>
            </a:r>
            <a:r>
              <a:rPr lang="cs-CZ" sz="2400" b="1" dirty="0" err="1"/>
              <a:t>attention</a:t>
            </a:r>
            <a:r>
              <a:rPr lang="cs-CZ" sz="2400" b="1" dirty="0"/>
              <a:t>. Zita Řezáčová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biLevel thresh="25000"/>
          </a:blip>
          <a:stretch>
            <a:fillRect/>
          </a:stretch>
        </p:blipFill>
        <p:spPr>
          <a:xfrm rot="3695938">
            <a:off x="1511043" y="3906090"/>
            <a:ext cx="1757063" cy="112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427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Trade</a:t>
            </a:r>
            <a:r>
              <a:rPr lang="cs-CZ" b="1" dirty="0"/>
              <a:t> </a:t>
            </a:r>
            <a:r>
              <a:rPr lang="cs-CZ" b="1" dirty="0" err="1"/>
              <a:t>Licensing</a:t>
            </a:r>
            <a:r>
              <a:rPr lang="cs-CZ" b="1" dirty="0"/>
              <a:t> </a:t>
            </a:r>
            <a:r>
              <a:rPr lang="cs-CZ" b="1" dirty="0" err="1"/>
              <a:t>Act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9208" y="1268760"/>
            <a:ext cx="8229600" cy="4525963"/>
          </a:xfrm>
        </p:spPr>
        <p:txBody>
          <a:bodyPr/>
          <a:lstStyle/>
          <a:p>
            <a:r>
              <a:rPr lang="cs-CZ" dirty="0"/>
              <a:t>MPO = Ministry of </a:t>
            </a:r>
            <a:r>
              <a:rPr lang="cs-CZ" dirty="0" err="1"/>
              <a:t>Industry</a:t>
            </a:r>
            <a:r>
              <a:rPr lang="cs-CZ" dirty="0"/>
              <a:t> and </a:t>
            </a:r>
            <a:r>
              <a:rPr lang="cs-CZ" dirty="0" err="1"/>
              <a:t>Trade</a:t>
            </a:r>
            <a:endParaRPr lang="cs-CZ" dirty="0"/>
          </a:p>
          <a:p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 dirty="0" err="1"/>
              <a:t>Licensing</a:t>
            </a:r>
            <a:r>
              <a:rPr lang="cs-CZ" dirty="0"/>
              <a:t> </a:t>
            </a:r>
            <a:r>
              <a:rPr lang="cs-CZ" dirty="0" err="1"/>
              <a:t>Act</a:t>
            </a:r>
            <a:r>
              <a:rPr lang="cs-CZ" dirty="0"/>
              <a:t> no. 455/1991 </a:t>
            </a:r>
            <a:r>
              <a:rPr lang="cs-CZ" dirty="0" err="1"/>
              <a:t>Coll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sz="2400" dirty="0">
                <a:hlinkClick r:id="rId2"/>
              </a:rPr>
              <a:t>https://www.mpo.cz/en/business/licensed-trades/legislation/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924944"/>
            <a:ext cx="5256584" cy="3508371"/>
          </a:xfrm>
          <a:prstGeom prst="rect">
            <a:avLst/>
          </a:prstGeom>
        </p:spPr>
      </p:pic>
      <p:sp>
        <p:nvSpPr>
          <p:cNvPr id="5" name="Šipka dolů 4"/>
          <p:cNvSpPr/>
          <p:nvPr/>
        </p:nvSpPr>
        <p:spPr>
          <a:xfrm rot="18632252">
            <a:off x="975825" y="3831606"/>
            <a:ext cx="936104" cy="14437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280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3113584"/>
            <a:ext cx="7981240" cy="3123728"/>
          </a:xfrm>
        </p:spPr>
        <p:txBody>
          <a:bodyPr>
            <a:normAutofit/>
          </a:bodyPr>
          <a:lstStyle/>
          <a:p>
            <a:pPr algn="l"/>
            <a:r>
              <a:rPr lang="cs-CZ" b="1" dirty="0" err="1">
                <a:solidFill>
                  <a:schemeClr val="tx1"/>
                </a:solidFill>
              </a:rPr>
              <a:t>Generally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dirty="0" err="1">
                <a:solidFill>
                  <a:schemeClr val="tx1"/>
                </a:solidFill>
              </a:rPr>
              <a:t>valid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national information to help you deal with a wide range of practical issues: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N</a:t>
            </a:r>
            <a:r>
              <a:rPr lang="en-US" sz="2800" dirty="0" err="1">
                <a:solidFill>
                  <a:schemeClr val="tx1"/>
                </a:solidFill>
              </a:rPr>
              <a:t>otifications</a:t>
            </a:r>
            <a:r>
              <a:rPr lang="cs-CZ" sz="2800" dirty="0">
                <a:solidFill>
                  <a:schemeClr val="tx1"/>
                </a:solidFill>
              </a:rPr>
              <a:t>, </a:t>
            </a:r>
            <a:r>
              <a:rPr lang="en-US" sz="2800" dirty="0">
                <a:solidFill>
                  <a:schemeClr val="tx1"/>
                </a:solidFill>
              </a:rPr>
              <a:t>permits </a:t>
            </a:r>
            <a:r>
              <a:rPr lang="cs-CZ" sz="2800" dirty="0">
                <a:solidFill>
                  <a:schemeClr val="tx1"/>
                </a:solidFill>
              </a:rPr>
              <a:t>and </a:t>
            </a:r>
            <a:r>
              <a:rPr lang="cs-CZ" sz="2800" dirty="0" err="1">
                <a:solidFill>
                  <a:schemeClr val="tx1"/>
                </a:solidFill>
              </a:rPr>
              <a:t>documents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needed to start a business</a:t>
            </a:r>
            <a:endParaRPr 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R</a:t>
            </a:r>
            <a:r>
              <a:rPr lang="en-US" sz="2800" dirty="0" err="1">
                <a:solidFill>
                  <a:schemeClr val="tx1"/>
                </a:solidFill>
              </a:rPr>
              <a:t>equirements</a:t>
            </a:r>
            <a:r>
              <a:rPr lang="en-US" sz="2800" dirty="0">
                <a:solidFill>
                  <a:schemeClr val="tx1"/>
                </a:solidFill>
              </a:rPr>
              <a:t> for offering services on a temporary basis</a:t>
            </a:r>
            <a:endParaRPr lang="cs-CZ" sz="28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472" y="1770663"/>
            <a:ext cx="3456384" cy="122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518864" y="6332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/>
              <a:t>Živnostenský úřad Ostrava = ŽÚ</a:t>
            </a:r>
          </a:p>
          <a:p>
            <a:r>
              <a:rPr lang="cs-CZ" b="1" dirty="0" err="1"/>
              <a:t>Trade</a:t>
            </a:r>
            <a:r>
              <a:rPr lang="cs-CZ" b="1" dirty="0"/>
              <a:t> </a:t>
            </a:r>
            <a:r>
              <a:rPr lang="cs-CZ" b="1" dirty="0" err="1"/>
              <a:t>Licensing</a:t>
            </a:r>
            <a:r>
              <a:rPr lang="cs-CZ" b="1" dirty="0"/>
              <a:t> Office Ostrava</a:t>
            </a:r>
          </a:p>
        </p:txBody>
      </p:sp>
    </p:spTree>
    <p:extLst>
      <p:ext uri="{BB962C8B-B14F-4D97-AF65-F5344CB8AC3E}">
        <p14:creationId xmlns:p14="http://schemas.microsoft.com/office/powerpoint/2010/main" val="3381363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err="1"/>
              <a:t>Trade</a:t>
            </a:r>
            <a:r>
              <a:rPr lang="cs-CZ" sz="4000" b="1" dirty="0"/>
              <a:t> </a:t>
            </a:r>
            <a:r>
              <a:rPr lang="cs-CZ" sz="4000" b="1" dirty="0" err="1"/>
              <a:t>Licensing</a:t>
            </a:r>
            <a:r>
              <a:rPr lang="cs-CZ" sz="4000" b="1" dirty="0"/>
              <a:t> </a:t>
            </a:r>
            <a:r>
              <a:rPr lang="cs-CZ" sz="4000" b="1" dirty="0" err="1"/>
              <a:t>Act</a:t>
            </a:r>
            <a:r>
              <a:rPr lang="cs-CZ" sz="4000" b="1" dirty="0"/>
              <a:t>: 4 </a:t>
            </a:r>
            <a:r>
              <a:rPr lang="cs-CZ" sz="4000" b="1" dirty="0" err="1"/>
              <a:t>Types</a:t>
            </a:r>
            <a:r>
              <a:rPr lang="cs-CZ" sz="4000" b="1" dirty="0"/>
              <a:t> of </a:t>
            </a:r>
            <a:r>
              <a:rPr lang="cs-CZ" sz="4000" b="1" dirty="0" err="1"/>
              <a:t>Trades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196752"/>
            <a:ext cx="7776864" cy="4608512"/>
          </a:xfrm>
        </p:spPr>
        <p:txBody>
          <a:bodyPr>
            <a:normAutofit fontScale="92500"/>
          </a:bodyPr>
          <a:lstStyle/>
          <a:p>
            <a:r>
              <a:rPr lang="cs-CZ" sz="2200" b="1" dirty="0"/>
              <a:t>VOCATIONAL TRADES </a:t>
            </a:r>
            <a:r>
              <a:rPr lang="cs-CZ" sz="2200" dirty="0"/>
              <a:t>(</a:t>
            </a:r>
            <a:r>
              <a:rPr lang="cs-CZ" sz="2200" dirty="0" err="1"/>
              <a:t>crafts</a:t>
            </a:r>
            <a:r>
              <a:rPr lang="cs-CZ" sz="2200" dirty="0"/>
              <a:t>, </a:t>
            </a:r>
            <a:r>
              <a:rPr lang="cs-CZ" sz="2200" dirty="0" err="1"/>
              <a:t>e.g</a:t>
            </a:r>
            <a:r>
              <a:rPr lang="cs-CZ" sz="2200" dirty="0"/>
              <a:t>. </a:t>
            </a:r>
            <a:r>
              <a:rPr lang="cs-CZ" sz="2200" dirty="0" err="1"/>
              <a:t>Hairdressing</a:t>
            </a:r>
            <a:r>
              <a:rPr lang="cs-CZ" sz="2200" dirty="0"/>
              <a:t>)</a:t>
            </a:r>
          </a:p>
          <a:p>
            <a:pPr marL="0" indent="0">
              <a:buNone/>
            </a:pPr>
            <a:r>
              <a:rPr lang="cs-CZ" sz="2200" dirty="0"/>
              <a:t>	 = řemeslná živnost, </a:t>
            </a:r>
            <a:r>
              <a:rPr lang="cs-CZ" sz="2200" b="1" dirty="0"/>
              <a:t>REGULATED</a:t>
            </a:r>
          </a:p>
          <a:p>
            <a:r>
              <a:rPr lang="cs-CZ" sz="2000" b="1" dirty="0"/>
              <a:t>PROFESSIONAL TRADES </a:t>
            </a:r>
            <a:r>
              <a:rPr lang="cs-CZ" sz="2200" dirty="0"/>
              <a:t>(</a:t>
            </a:r>
            <a:r>
              <a:rPr lang="cs-CZ" sz="2200" dirty="0" err="1"/>
              <a:t>e.g</a:t>
            </a:r>
            <a:r>
              <a:rPr lang="cs-CZ" sz="2200" dirty="0"/>
              <a:t>. Accounting, Real </a:t>
            </a:r>
            <a:r>
              <a:rPr lang="cs-CZ" sz="2200" dirty="0" err="1"/>
              <a:t>Estate</a:t>
            </a:r>
            <a:r>
              <a:rPr lang="cs-CZ" sz="2200" dirty="0"/>
              <a:t> </a:t>
            </a:r>
            <a:r>
              <a:rPr lang="cs-CZ" sz="2200" dirty="0" err="1"/>
              <a:t>Mediation</a:t>
            </a:r>
            <a:r>
              <a:rPr lang="cs-CZ" sz="2200" dirty="0"/>
              <a:t>) </a:t>
            </a:r>
          </a:p>
          <a:p>
            <a:pPr marL="0" indent="0">
              <a:buNone/>
            </a:pPr>
            <a:r>
              <a:rPr lang="cs-CZ" sz="2200" dirty="0"/>
              <a:t>	 = vázaná živnost, </a:t>
            </a:r>
            <a:r>
              <a:rPr lang="cs-CZ" sz="2200" b="1" dirty="0"/>
              <a:t>REGULATED</a:t>
            </a:r>
          </a:p>
          <a:p>
            <a:r>
              <a:rPr lang="cs-CZ" sz="2000" b="1" dirty="0"/>
              <a:t>PERMITTED TRADES </a:t>
            </a:r>
            <a:r>
              <a:rPr lang="cs-CZ" sz="2200" dirty="0"/>
              <a:t>(</a:t>
            </a:r>
            <a:r>
              <a:rPr lang="cs-CZ" sz="2200" dirty="0" err="1"/>
              <a:t>Special</a:t>
            </a:r>
            <a:r>
              <a:rPr lang="cs-CZ" sz="2200" dirty="0"/>
              <a:t> </a:t>
            </a:r>
            <a:r>
              <a:rPr lang="cs-CZ" sz="2200" dirty="0" err="1"/>
              <a:t>Licences</a:t>
            </a:r>
            <a:r>
              <a:rPr lang="cs-CZ" sz="2200" dirty="0"/>
              <a:t>/</a:t>
            </a:r>
            <a:r>
              <a:rPr lang="cs-CZ" sz="2200" dirty="0" err="1"/>
              <a:t>Concessions</a:t>
            </a:r>
            <a:r>
              <a:rPr lang="cs-CZ" sz="2200" dirty="0"/>
              <a:t>, </a:t>
            </a:r>
            <a:r>
              <a:rPr lang="cs-CZ" sz="2200" dirty="0" err="1"/>
              <a:t>e.g</a:t>
            </a:r>
            <a:r>
              <a:rPr lang="cs-CZ" sz="2200" dirty="0"/>
              <a:t>. </a:t>
            </a:r>
            <a:r>
              <a:rPr lang="cs-CZ" sz="2200" dirty="0" err="1"/>
              <a:t>Road</a:t>
            </a:r>
            <a:r>
              <a:rPr lang="cs-CZ" sz="2200" dirty="0"/>
              <a:t> </a:t>
            </a:r>
            <a:r>
              <a:rPr lang="cs-CZ" sz="2200" dirty="0" err="1"/>
              <a:t>transportation</a:t>
            </a:r>
            <a:r>
              <a:rPr lang="cs-CZ" sz="2200" dirty="0"/>
              <a:t>)</a:t>
            </a:r>
          </a:p>
          <a:p>
            <a:pPr marL="0" indent="0">
              <a:buNone/>
            </a:pPr>
            <a:r>
              <a:rPr lang="cs-CZ" sz="2200" dirty="0"/>
              <a:t>	  = koncesovaná živnost, </a:t>
            </a:r>
            <a:r>
              <a:rPr lang="cs-CZ" sz="2200" b="1" dirty="0"/>
              <a:t>REGULATED</a:t>
            </a:r>
          </a:p>
          <a:p>
            <a:r>
              <a:rPr lang="cs-CZ" sz="2000" b="1" dirty="0"/>
              <a:t>UNQUALIFIED TRADE </a:t>
            </a:r>
            <a:r>
              <a:rPr lang="cs-CZ" sz="2200" dirty="0"/>
              <a:t>(free </a:t>
            </a:r>
            <a:r>
              <a:rPr lang="cs-CZ" sz="2200" dirty="0" err="1"/>
              <a:t>trade</a:t>
            </a:r>
            <a:r>
              <a:rPr lang="cs-CZ" sz="2200" dirty="0"/>
              <a:t>, no </a:t>
            </a:r>
            <a:r>
              <a:rPr lang="cs-CZ" sz="2200" dirty="0" err="1"/>
              <a:t>need</a:t>
            </a:r>
            <a:r>
              <a:rPr lang="cs-CZ" sz="2200" dirty="0"/>
              <a:t> of </a:t>
            </a:r>
            <a:r>
              <a:rPr lang="cs-CZ" sz="2200" dirty="0" err="1"/>
              <a:t>professional</a:t>
            </a:r>
            <a:r>
              <a:rPr lang="cs-CZ" sz="2200" dirty="0"/>
              <a:t> </a:t>
            </a:r>
            <a:r>
              <a:rPr lang="cs-CZ" sz="2200" dirty="0" err="1"/>
              <a:t>qualifications</a:t>
            </a:r>
            <a:r>
              <a:rPr lang="cs-CZ" sz="2200" dirty="0"/>
              <a:t>, </a:t>
            </a:r>
            <a:r>
              <a:rPr lang="cs-CZ" sz="2200" dirty="0" err="1"/>
              <a:t>e.g</a:t>
            </a:r>
            <a:r>
              <a:rPr lang="cs-CZ" sz="2200" dirty="0"/>
              <a:t>. </a:t>
            </a:r>
            <a:r>
              <a:rPr lang="cs-CZ" sz="2200" dirty="0" err="1"/>
              <a:t>Teaching</a:t>
            </a:r>
            <a:r>
              <a:rPr lang="cs-CZ" sz="2200" dirty="0"/>
              <a:t>, </a:t>
            </a:r>
            <a:r>
              <a:rPr lang="en-US" sz="2200" dirty="0" err="1"/>
              <a:t>Manufactur</a:t>
            </a:r>
            <a:r>
              <a:rPr lang="cs-CZ" sz="2200" dirty="0" err="1"/>
              <a:t>ing</a:t>
            </a:r>
            <a:r>
              <a:rPr lang="en-US" sz="2200" dirty="0"/>
              <a:t> of </a:t>
            </a:r>
            <a:r>
              <a:rPr lang="cs-CZ" sz="2200" dirty="0"/>
              <a:t>T</a:t>
            </a:r>
            <a:r>
              <a:rPr lang="en-US" sz="2200" dirty="0" err="1"/>
              <a:t>extile</a:t>
            </a:r>
            <a:r>
              <a:rPr lang="en-US" sz="2200" dirty="0"/>
              <a:t> </a:t>
            </a:r>
            <a:r>
              <a:rPr lang="cs-CZ" sz="2200" dirty="0"/>
              <a:t>P</a:t>
            </a:r>
            <a:r>
              <a:rPr lang="en-US" sz="2200" dirty="0" err="1"/>
              <a:t>roducts</a:t>
            </a:r>
            <a:r>
              <a:rPr lang="cs-CZ" sz="2200" dirty="0"/>
              <a:t>, </a:t>
            </a:r>
            <a:r>
              <a:rPr lang="cs-CZ" sz="2200" dirty="0" err="1"/>
              <a:t>Some</a:t>
            </a:r>
            <a:r>
              <a:rPr lang="cs-CZ" sz="2200" dirty="0"/>
              <a:t> </a:t>
            </a:r>
            <a:r>
              <a:rPr lang="cs-CZ" sz="2200" dirty="0" err="1"/>
              <a:t>kinds</a:t>
            </a:r>
            <a:r>
              <a:rPr lang="cs-CZ" sz="2200" dirty="0"/>
              <a:t> of </a:t>
            </a:r>
            <a:r>
              <a:rPr lang="cs-CZ" sz="2200" dirty="0" err="1"/>
              <a:t>Consulting</a:t>
            </a:r>
            <a:r>
              <a:rPr lang="cs-CZ" sz="2200" dirty="0"/>
              <a:t> </a:t>
            </a:r>
            <a:r>
              <a:rPr lang="cs-CZ" sz="2200" dirty="0" err="1"/>
              <a:t>activities</a:t>
            </a:r>
            <a:r>
              <a:rPr lang="cs-CZ" sz="2200" dirty="0"/>
              <a:t>, </a:t>
            </a:r>
            <a:r>
              <a:rPr lang="cs-CZ" sz="2200" dirty="0" err="1"/>
              <a:t>Translations</a:t>
            </a:r>
            <a:r>
              <a:rPr lang="cs-CZ" sz="2200" dirty="0"/>
              <a:t> and </a:t>
            </a:r>
            <a:r>
              <a:rPr lang="cs-CZ" sz="2200" dirty="0" err="1"/>
              <a:t>Interpreting</a:t>
            </a:r>
            <a:r>
              <a:rPr lang="cs-CZ" sz="2200" dirty="0"/>
              <a:t> </a:t>
            </a:r>
            <a:r>
              <a:rPr lang="cs-CZ" sz="2200" dirty="0" err="1"/>
              <a:t>etc</a:t>
            </a:r>
            <a:r>
              <a:rPr lang="cs-CZ" sz="2200" dirty="0"/>
              <a:t>.) </a:t>
            </a:r>
          </a:p>
          <a:p>
            <a:pPr marL="457200" lvl="1" indent="0">
              <a:buNone/>
            </a:pPr>
            <a:r>
              <a:rPr lang="cs-CZ" sz="2200" dirty="0"/>
              <a:t>	   = volná živnost</a:t>
            </a:r>
          </a:p>
          <a:p>
            <a:pPr marL="0" indent="0">
              <a:buNone/>
            </a:pPr>
            <a:r>
              <a:rPr lang="cs-CZ" sz="1900" dirty="0">
                <a:hlinkClick r:id="rId2"/>
              </a:rPr>
              <a:t>https://www.mpo.cz/en/business/licensed-trades/legislation/government-decree-no--278-2008-coll---83759/</a:t>
            </a:r>
            <a:endParaRPr lang="cs-CZ" sz="1900" dirty="0"/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endParaRPr lang="cs-CZ" sz="19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76" r="4934"/>
          <a:stretch/>
        </p:blipFill>
        <p:spPr>
          <a:xfrm>
            <a:off x="3973260" y="5085184"/>
            <a:ext cx="5107099" cy="109945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176853">
            <a:off x="3011755" y="5420833"/>
            <a:ext cx="823227" cy="76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829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Applicant </a:t>
            </a:r>
            <a:br>
              <a:rPr lang="cs-CZ" sz="3600" b="1" dirty="0"/>
            </a:br>
            <a:r>
              <a:rPr lang="en-US" sz="3600" b="1" dirty="0"/>
              <a:t>for </a:t>
            </a:r>
            <a:r>
              <a:rPr lang="cs-CZ" sz="3600" b="1" dirty="0" err="1"/>
              <a:t>the</a:t>
            </a:r>
            <a:r>
              <a:rPr lang="cs-CZ" sz="3600" b="1" dirty="0"/>
              <a:t> </a:t>
            </a:r>
            <a:r>
              <a:rPr lang="en-US" sz="3600" b="1" dirty="0"/>
              <a:t>Certificate of Trade </a:t>
            </a:r>
            <a:r>
              <a:rPr lang="en-US" sz="3600" b="1" dirty="0" err="1"/>
              <a:t>Authorisation</a:t>
            </a:r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cs-CZ" dirty="0"/>
              <a:t>EU </a:t>
            </a:r>
            <a:r>
              <a:rPr lang="cs-CZ" dirty="0" err="1"/>
              <a:t>citizen</a:t>
            </a:r>
            <a:r>
              <a:rPr lang="cs-CZ" dirty="0"/>
              <a:t> (+ non EU </a:t>
            </a:r>
            <a:r>
              <a:rPr lang="cs-CZ" dirty="0" err="1"/>
              <a:t>considered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EU </a:t>
            </a:r>
            <a:r>
              <a:rPr lang="cs-CZ" dirty="0" err="1"/>
              <a:t>citizen</a:t>
            </a:r>
            <a:r>
              <a:rPr lang="cs-CZ" dirty="0"/>
              <a:t>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General </a:t>
            </a:r>
            <a:r>
              <a:rPr lang="cs-CZ" dirty="0" err="1"/>
              <a:t>conditions</a:t>
            </a:r>
            <a:r>
              <a:rPr lang="cs-CZ" dirty="0"/>
              <a:t> (full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capacity</a:t>
            </a:r>
            <a:r>
              <a:rPr lang="cs-CZ" dirty="0"/>
              <a:t> and integrity)</a:t>
            </a:r>
          </a:p>
          <a:p>
            <a:r>
              <a:rPr lang="en-US" dirty="0"/>
              <a:t>Extract from </a:t>
            </a:r>
            <a:r>
              <a:rPr lang="cs-CZ" dirty="0" err="1"/>
              <a:t>Crime</a:t>
            </a:r>
            <a:r>
              <a:rPr lang="cs-CZ" dirty="0"/>
              <a:t> </a:t>
            </a:r>
            <a:r>
              <a:rPr lang="cs-CZ" dirty="0" err="1"/>
              <a:t>Register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en-US" dirty="0"/>
              <a:t> home state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of </a:t>
            </a:r>
            <a:r>
              <a:rPr lang="cs-CZ" dirty="0" err="1"/>
              <a:t>the</a:t>
            </a:r>
            <a:r>
              <a:rPr lang="cs-CZ" dirty="0"/>
              <a:t> most </a:t>
            </a:r>
            <a:r>
              <a:rPr lang="cs-CZ" dirty="0" err="1"/>
              <a:t>recent</a:t>
            </a:r>
            <a:r>
              <a:rPr lang="cs-CZ" dirty="0"/>
              <a:t> </a:t>
            </a:r>
            <a:r>
              <a:rPr lang="cs-CZ" dirty="0" err="1"/>
              <a:t>stay</a:t>
            </a:r>
            <a:r>
              <a:rPr lang="en-US" dirty="0"/>
              <a:t> (</a:t>
            </a:r>
            <a:r>
              <a:rPr lang="cs-CZ" sz="2000" dirty="0" err="1"/>
              <a:t>only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/>
              <a:t>those</a:t>
            </a:r>
            <a:r>
              <a:rPr lang="cs-CZ" sz="2000" dirty="0"/>
              <a:t> </a:t>
            </a:r>
            <a:r>
              <a:rPr lang="cs-CZ" sz="2000" dirty="0" err="1"/>
              <a:t>having</a:t>
            </a:r>
            <a:r>
              <a:rPr lang="cs-CZ" sz="2000" dirty="0"/>
              <a:t> no </a:t>
            </a:r>
            <a:r>
              <a:rPr lang="cs-CZ" sz="2000" dirty="0" err="1"/>
              <a:t>temporary</a:t>
            </a:r>
            <a:r>
              <a:rPr lang="cs-CZ" sz="2000" dirty="0"/>
              <a:t> residence in CZ</a:t>
            </a:r>
            <a:r>
              <a:rPr lang="en-US" dirty="0"/>
              <a:t>)</a:t>
            </a:r>
            <a:r>
              <a:rPr lang="cs-CZ" dirty="0"/>
              <a:t> </a:t>
            </a:r>
            <a:r>
              <a:rPr lang="cs-CZ" sz="2200" dirty="0"/>
              <a:t>not </a:t>
            </a:r>
            <a:r>
              <a:rPr lang="cs-CZ" sz="2200" dirty="0" err="1"/>
              <a:t>older</a:t>
            </a:r>
            <a:r>
              <a:rPr lang="cs-CZ" sz="2200" dirty="0"/>
              <a:t> </a:t>
            </a:r>
            <a:r>
              <a:rPr lang="cs-CZ" sz="2200" dirty="0" err="1"/>
              <a:t>than</a:t>
            </a:r>
            <a:r>
              <a:rPr lang="cs-CZ" sz="2200" dirty="0"/>
              <a:t> 3 </a:t>
            </a:r>
            <a:r>
              <a:rPr lang="cs-CZ" sz="2200" dirty="0" err="1"/>
              <a:t>months</a:t>
            </a:r>
            <a:endParaRPr lang="en-US" sz="2200" dirty="0"/>
          </a:p>
          <a:p>
            <a:r>
              <a:rPr lang="cs-CZ" dirty="0"/>
              <a:t>Professional </a:t>
            </a:r>
            <a:r>
              <a:rPr lang="cs-CZ" dirty="0" err="1"/>
              <a:t>qualification</a:t>
            </a:r>
            <a:endParaRPr lang="cs-CZ" dirty="0"/>
          </a:p>
          <a:p>
            <a:pPr lvl="1"/>
            <a:r>
              <a:rPr lang="cs-CZ" dirty="0"/>
              <a:t> (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required</a:t>
            </a:r>
            <a:r>
              <a:rPr lang="cs-CZ" dirty="0"/>
              <a:t>)</a:t>
            </a:r>
          </a:p>
          <a:p>
            <a:r>
              <a:rPr lang="cs-CZ" dirty="0" err="1"/>
              <a:t>Permission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Place of business (</a:t>
            </a:r>
            <a:r>
              <a:rPr lang="cs-CZ" dirty="0" err="1"/>
              <a:t>The</a:t>
            </a:r>
            <a:r>
              <a:rPr lang="cs-CZ" dirty="0"/>
              <a:t> Seat) </a:t>
            </a:r>
            <a:r>
              <a:rPr lang="cs-CZ" dirty="0" err="1"/>
              <a:t>signed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owner</a:t>
            </a:r>
            <a:r>
              <a:rPr lang="cs-CZ" dirty="0"/>
              <a:t>/s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cs-CZ" dirty="0"/>
              <a:t>Non EU </a:t>
            </a:r>
            <a:r>
              <a:rPr lang="cs-CZ" dirty="0" err="1"/>
              <a:t>citizen</a:t>
            </a:r>
            <a:r>
              <a:rPr lang="cs-CZ" dirty="0"/>
              <a:t> (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third</a:t>
            </a:r>
            <a:r>
              <a:rPr lang="cs-CZ" dirty="0"/>
              <a:t> country </a:t>
            </a:r>
            <a:r>
              <a:rPr lang="cs-CZ" dirty="0" err="1"/>
              <a:t>citizen</a:t>
            </a:r>
            <a:r>
              <a:rPr lang="cs-CZ" dirty="0"/>
              <a:t>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34681" y="2174875"/>
            <a:ext cx="4041775" cy="395128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General </a:t>
            </a:r>
            <a:r>
              <a:rPr lang="cs-CZ" dirty="0" err="1"/>
              <a:t>conditions</a:t>
            </a:r>
            <a:r>
              <a:rPr lang="cs-CZ" dirty="0"/>
              <a:t> (full 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capacity</a:t>
            </a:r>
            <a:r>
              <a:rPr lang="cs-CZ" dirty="0"/>
              <a:t> and integrity)</a:t>
            </a:r>
          </a:p>
          <a:p>
            <a:r>
              <a:rPr lang="cs-CZ" dirty="0" err="1"/>
              <a:t>Extract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Crime</a:t>
            </a:r>
            <a:r>
              <a:rPr lang="cs-CZ" dirty="0"/>
              <a:t> </a:t>
            </a:r>
            <a:r>
              <a:rPr lang="cs-CZ" dirty="0" err="1"/>
              <a:t>Register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home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sz="2200" dirty="0"/>
              <a:t>(+ </a:t>
            </a:r>
            <a:r>
              <a:rPr lang="cs-CZ" sz="2200" dirty="0" err="1"/>
              <a:t>apostille</a:t>
            </a:r>
            <a:r>
              <a:rPr lang="cs-CZ" sz="2200" dirty="0"/>
              <a:t> </a:t>
            </a:r>
            <a:r>
              <a:rPr lang="cs-CZ" sz="2200" dirty="0" err="1"/>
              <a:t>or</a:t>
            </a:r>
            <a:r>
              <a:rPr lang="cs-CZ" sz="2200" dirty="0"/>
              <a:t> </a:t>
            </a:r>
            <a:r>
              <a:rPr lang="cs-CZ" sz="2200" dirty="0" err="1"/>
              <a:t>superlegalization</a:t>
            </a:r>
            <a:r>
              <a:rPr lang="cs-CZ" sz="2200" dirty="0"/>
              <a:t> </a:t>
            </a:r>
            <a:r>
              <a:rPr lang="cs-CZ" sz="2200" dirty="0" err="1"/>
              <a:t>if</a:t>
            </a:r>
            <a:r>
              <a:rPr lang="cs-CZ" sz="2200" dirty="0"/>
              <a:t> </a:t>
            </a:r>
            <a:r>
              <a:rPr lang="cs-CZ" sz="2200" dirty="0" err="1"/>
              <a:t>required</a:t>
            </a:r>
            <a:r>
              <a:rPr lang="cs-CZ" sz="2200" dirty="0"/>
              <a:t>) not </a:t>
            </a:r>
            <a:r>
              <a:rPr lang="cs-CZ" sz="2200" dirty="0" err="1"/>
              <a:t>older</a:t>
            </a:r>
            <a:r>
              <a:rPr lang="cs-CZ" sz="2200" dirty="0"/>
              <a:t> </a:t>
            </a:r>
            <a:r>
              <a:rPr lang="cs-CZ" sz="2200" dirty="0" err="1"/>
              <a:t>than</a:t>
            </a:r>
            <a:r>
              <a:rPr lang="cs-CZ" sz="2200" dirty="0"/>
              <a:t> 3 </a:t>
            </a:r>
            <a:r>
              <a:rPr lang="cs-CZ" sz="2200" dirty="0" err="1"/>
              <a:t>months</a:t>
            </a:r>
            <a:endParaRPr lang="en-US" sz="2200" dirty="0"/>
          </a:p>
          <a:p>
            <a:r>
              <a:rPr lang="cs-CZ" dirty="0"/>
              <a:t>Professional </a:t>
            </a:r>
            <a:r>
              <a:rPr lang="cs-CZ" dirty="0" err="1"/>
              <a:t>qualification</a:t>
            </a:r>
            <a:endParaRPr lang="cs-CZ" dirty="0"/>
          </a:p>
          <a:p>
            <a:pPr lvl="1"/>
            <a:r>
              <a:rPr lang="cs-CZ" dirty="0"/>
              <a:t> (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required</a:t>
            </a:r>
            <a:r>
              <a:rPr lang="cs-CZ" dirty="0"/>
              <a:t>)</a:t>
            </a:r>
          </a:p>
          <a:p>
            <a:r>
              <a:rPr lang="cs-CZ" dirty="0"/>
              <a:t>Long-term visa</a:t>
            </a:r>
            <a:r>
              <a:rPr lang="cs-CZ" sz="2000" dirty="0"/>
              <a:t> (not </a:t>
            </a:r>
            <a:r>
              <a:rPr lang="cs-CZ" sz="2000" dirty="0" err="1"/>
              <a:t>obligatory</a:t>
            </a:r>
            <a:r>
              <a:rPr lang="cs-CZ" sz="2000" dirty="0"/>
              <a:t>)</a:t>
            </a:r>
          </a:p>
          <a:p>
            <a:r>
              <a:rPr lang="cs-CZ" sz="2200" dirty="0" err="1"/>
              <a:t>Permission</a:t>
            </a:r>
            <a:r>
              <a:rPr lang="cs-CZ" sz="2200" dirty="0"/>
              <a:t> </a:t>
            </a:r>
            <a:r>
              <a:rPr lang="cs-CZ" sz="2200" dirty="0" err="1"/>
              <a:t>for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Place of business (</a:t>
            </a:r>
            <a:r>
              <a:rPr lang="cs-CZ" sz="2200" dirty="0" err="1"/>
              <a:t>the</a:t>
            </a:r>
            <a:r>
              <a:rPr lang="cs-CZ" sz="2200" dirty="0"/>
              <a:t> Seat) </a:t>
            </a:r>
            <a:r>
              <a:rPr lang="cs-CZ" sz="2200" dirty="0" err="1"/>
              <a:t>signed</a:t>
            </a:r>
            <a:r>
              <a:rPr lang="cs-CZ" sz="2200" dirty="0"/>
              <a:t> by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owner</a:t>
            </a:r>
            <a:r>
              <a:rPr lang="cs-CZ" sz="2200" dirty="0"/>
              <a:t>/s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9777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/>
              <a:t>Applicants</a:t>
            </a:r>
            <a:r>
              <a:rPr lang="cs-CZ" b="1" dirty="0"/>
              <a:t> </a:t>
            </a:r>
            <a:r>
              <a:rPr lang="cs-CZ" b="1" dirty="0" err="1"/>
              <a:t>from</a:t>
            </a:r>
            <a:r>
              <a:rPr lang="cs-CZ" b="1" dirty="0"/>
              <a:t> non-EU </a:t>
            </a:r>
            <a:r>
              <a:rPr lang="cs-CZ" b="1" dirty="0" err="1"/>
              <a:t>countries</a:t>
            </a:r>
            <a:r>
              <a:rPr lang="cs-CZ" b="1" dirty="0"/>
              <a:t> </a:t>
            </a:r>
            <a:r>
              <a:rPr lang="cs-CZ" b="1" dirty="0" err="1"/>
              <a:t>considered</a:t>
            </a:r>
            <a:r>
              <a:rPr lang="cs-CZ" b="1" dirty="0"/>
              <a:t> to </a:t>
            </a:r>
            <a:r>
              <a:rPr lang="cs-CZ" b="1" dirty="0" err="1"/>
              <a:t>be</a:t>
            </a:r>
            <a:r>
              <a:rPr lang="cs-CZ" b="1" dirty="0"/>
              <a:t> EU </a:t>
            </a:r>
            <a:r>
              <a:rPr lang="cs-CZ" b="1" dirty="0" err="1"/>
              <a:t>applicants</a:t>
            </a:r>
            <a:r>
              <a:rPr lang="cs-CZ" b="1" dirty="0"/>
              <a:t> (§ 70)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dirty="0"/>
              <a:t>a family member of a citizen of</a:t>
            </a:r>
            <a:r>
              <a:rPr lang="cs-CZ" dirty="0"/>
              <a:t> EU </a:t>
            </a:r>
            <a:r>
              <a:rPr lang="cs-CZ" dirty="0" err="1"/>
              <a:t>or</a:t>
            </a:r>
            <a:r>
              <a:rPr lang="cs-CZ" dirty="0"/>
              <a:t> EEA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Switzerland</a:t>
            </a:r>
            <a:endParaRPr lang="cs-CZ" dirty="0"/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a person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en-US" dirty="0"/>
              <a:t>permanent residence </a:t>
            </a:r>
            <a:r>
              <a:rPr lang="cs-CZ" dirty="0"/>
              <a:t>in CZ (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considered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Czech </a:t>
            </a:r>
            <a:r>
              <a:rPr lang="cs-CZ" dirty="0" err="1"/>
              <a:t>citizen</a:t>
            </a:r>
            <a:r>
              <a:rPr lang="cs-CZ" dirty="0"/>
              <a:t>, not a </a:t>
            </a:r>
            <a:r>
              <a:rPr lang="cs-CZ" dirty="0" err="1"/>
              <a:t>foreigner</a:t>
            </a:r>
            <a:r>
              <a:rPr lang="cs-CZ" dirty="0"/>
              <a:t>) </a:t>
            </a:r>
            <a:r>
              <a:rPr lang="en-US" dirty="0"/>
              <a:t>and his/her family</a:t>
            </a:r>
            <a:endParaRPr lang="cs-CZ" dirty="0"/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Non-EU </a:t>
            </a:r>
            <a:r>
              <a:rPr lang="cs-CZ" dirty="0" err="1"/>
              <a:t>citizen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en-US" dirty="0"/>
              <a:t>the legal status of a long-term resident of </a:t>
            </a:r>
            <a:r>
              <a:rPr lang="cs-CZ" dirty="0"/>
              <a:t>CZ,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another</a:t>
            </a:r>
            <a:r>
              <a:rPr lang="cs-CZ" dirty="0"/>
              <a:t> EU </a:t>
            </a:r>
            <a:r>
              <a:rPr lang="cs-CZ" dirty="0" err="1"/>
              <a:t>state</a:t>
            </a:r>
            <a:endParaRPr lang="cs-CZ" dirty="0"/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Non-EU </a:t>
            </a:r>
            <a:r>
              <a:rPr lang="cs-CZ" dirty="0" err="1"/>
              <a:t>citizen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granted residence in </a:t>
            </a:r>
            <a:r>
              <a:rPr lang="cs-CZ" dirty="0"/>
              <a:t>CZ </a:t>
            </a:r>
            <a:r>
              <a:rPr lang="en-US" dirty="0"/>
              <a:t>or another</a:t>
            </a:r>
            <a:r>
              <a:rPr lang="cs-CZ" dirty="0"/>
              <a:t> EU country </a:t>
            </a:r>
            <a:r>
              <a:rPr lang="en-US" dirty="0"/>
              <a:t>for the purpose of scientific research, studies, training or</a:t>
            </a:r>
            <a:r>
              <a:rPr lang="cs-CZ" dirty="0"/>
              <a:t> </a:t>
            </a:r>
            <a:r>
              <a:rPr lang="en-US" dirty="0"/>
              <a:t>voluntary service</a:t>
            </a:r>
            <a:endParaRPr lang="cs-CZ" dirty="0"/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a family member of a person referred to in </a:t>
            </a:r>
            <a:r>
              <a:rPr lang="cs-CZ" dirty="0"/>
              <a:t>III.</a:t>
            </a:r>
            <a:r>
              <a:rPr lang="en-US" dirty="0"/>
              <a:t> or </a:t>
            </a:r>
            <a:r>
              <a:rPr lang="cs-CZ" dirty="0"/>
              <a:t>IV.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en-US" dirty="0"/>
              <a:t> long</a:t>
            </a:r>
            <a:r>
              <a:rPr lang="cs-CZ" dirty="0"/>
              <a:t>-</a:t>
            </a:r>
            <a:r>
              <a:rPr lang="en-US" dirty="0"/>
              <a:t>term</a:t>
            </a:r>
            <a:r>
              <a:rPr lang="cs-CZ" dirty="0"/>
              <a:t> </a:t>
            </a:r>
            <a:r>
              <a:rPr lang="en-US" dirty="0"/>
              <a:t>residence in </a:t>
            </a:r>
            <a:r>
              <a:rPr lang="cs-CZ" dirty="0"/>
              <a:t>CZ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Non-EU </a:t>
            </a:r>
            <a:r>
              <a:rPr lang="cs-CZ" dirty="0" err="1"/>
              <a:t>citizen</a:t>
            </a:r>
            <a:r>
              <a:rPr lang="cs-CZ" dirty="0"/>
              <a:t> </a:t>
            </a:r>
            <a:r>
              <a:rPr lang="en-US" dirty="0"/>
              <a:t>who is a victim of trafficking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similar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en-US" dirty="0"/>
              <a:t>has been granted residence in </a:t>
            </a:r>
            <a:r>
              <a:rPr lang="cs-CZ" dirty="0"/>
              <a:t>CZ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another</a:t>
            </a:r>
            <a:r>
              <a:rPr lang="cs-CZ" dirty="0"/>
              <a:t> EU </a:t>
            </a:r>
            <a:r>
              <a:rPr lang="cs-CZ" dirty="0" err="1"/>
              <a:t>state</a:t>
            </a:r>
            <a:endParaRPr lang="cs-CZ" dirty="0"/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the holder of a European Union Blue Card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6866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Notification of </a:t>
            </a:r>
            <a:r>
              <a:rPr lang="cs-CZ" b="1" dirty="0" err="1"/>
              <a:t>the</a:t>
            </a:r>
            <a:r>
              <a:rPr lang="en-US" b="1" dirty="0"/>
              <a:t> </a:t>
            </a:r>
            <a:r>
              <a:rPr lang="cs-CZ" b="1" dirty="0" err="1"/>
              <a:t>Regulated</a:t>
            </a:r>
            <a:r>
              <a:rPr lang="en-US" b="1" dirty="0"/>
              <a:t> </a:t>
            </a:r>
            <a:r>
              <a:rPr lang="cs-CZ" b="1" dirty="0"/>
              <a:t>T</a:t>
            </a:r>
            <a:r>
              <a:rPr lang="en-US" b="1" dirty="0" err="1"/>
              <a:t>rade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Special</a:t>
            </a:r>
            <a:r>
              <a:rPr lang="cs-CZ" dirty="0"/>
              <a:t> </a:t>
            </a:r>
            <a:r>
              <a:rPr lang="cs-CZ" dirty="0" err="1"/>
              <a:t>conditions</a:t>
            </a:r>
            <a:r>
              <a:rPr lang="cs-CZ" dirty="0"/>
              <a:t> (</a:t>
            </a:r>
            <a:r>
              <a:rPr lang="cs-CZ" dirty="0" err="1"/>
              <a:t>professional</a:t>
            </a:r>
            <a:r>
              <a:rPr lang="cs-CZ" dirty="0"/>
              <a:t> </a:t>
            </a:r>
            <a:r>
              <a:rPr lang="cs-CZ" dirty="0" err="1"/>
              <a:t>competence</a:t>
            </a:r>
            <a:r>
              <a:rPr lang="cs-CZ" dirty="0"/>
              <a:t>):</a:t>
            </a:r>
          </a:p>
          <a:p>
            <a:r>
              <a:rPr lang="cs-CZ" dirty="0"/>
              <a:t>§ 21 and § 22</a:t>
            </a:r>
            <a:r>
              <a:rPr lang="en-US" dirty="0"/>
              <a:t> of </a:t>
            </a:r>
            <a:r>
              <a:rPr lang="en-US" dirty="0" err="1"/>
              <a:t>th</a:t>
            </a:r>
            <a:r>
              <a:rPr lang="cs-CZ" dirty="0"/>
              <a:t>e</a:t>
            </a:r>
            <a:r>
              <a:rPr lang="en-US" dirty="0"/>
              <a:t> Act</a:t>
            </a:r>
            <a:r>
              <a:rPr lang="cs-CZ" dirty="0"/>
              <a:t> (</a:t>
            </a:r>
            <a:r>
              <a:rPr lang="cs-CZ" dirty="0" err="1"/>
              <a:t>vocational</a:t>
            </a:r>
            <a:r>
              <a:rPr lang="cs-CZ" dirty="0"/>
              <a:t>)</a:t>
            </a:r>
          </a:p>
          <a:p>
            <a:r>
              <a:rPr lang="cs-CZ" dirty="0"/>
              <a:t>§ 24, </a:t>
            </a:r>
            <a:r>
              <a:rPr lang="cs-CZ" dirty="0" err="1"/>
              <a:t>Annex</a:t>
            </a:r>
            <a:r>
              <a:rPr lang="cs-CZ" dirty="0"/>
              <a:t> no. 2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Act</a:t>
            </a:r>
            <a:r>
              <a:rPr lang="cs-CZ" dirty="0"/>
              <a:t> (</a:t>
            </a:r>
            <a:r>
              <a:rPr lang="cs-CZ" dirty="0" err="1"/>
              <a:t>professional</a:t>
            </a:r>
            <a:r>
              <a:rPr lang="cs-CZ" dirty="0"/>
              <a:t>)</a:t>
            </a:r>
          </a:p>
          <a:p>
            <a:r>
              <a:rPr lang="cs-CZ" dirty="0"/>
              <a:t>§ 26, § 27, </a:t>
            </a:r>
            <a:r>
              <a:rPr lang="cs-CZ" dirty="0" err="1"/>
              <a:t>Annex</a:t>
            </a:r>
            <a:r>
              <a:rPr lang="cs-CZ" dirty="0"/>
              <a:t> no. 3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Act</a:t>
            </a:r>
            <a:r>
              <a:rPr lang="cs-CZ" dirty="0"/>
              <a:t> (</a:t>
            </a:r>
            <a:r>
              <a:rPr lang="cs-CZ" dirty="0" err="1"/>
              <a:t>permitted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Professional </a:t>
            </a:r>
            <a:r>
              <a:rPr lang="cs-CZ" dirty="0" err="1"/>
              <a:t>Competence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fulfilled</a:t>
            </a:r>
            <a:r>
              <a:rPr lang="cs-CZ" dirty="0"/>
              <a:t> by a </a:t>
            </a:r>
            <a:r>
              <a:rPr lang="cs-CZ" dirty="0" err="1"/>
              <a:t>responsible</a:t>
            </a:r>
            <a:r>
              <a:rPr lang="cs-CZ" dirty="0"/>
              <a:t> </a:t>
            </a:r>
            <a:r>
              <a:rPr lang="cs-CZ" dirty="0" err="1"/>
              <a:t>representative</a:t>
            </a:r>
            <a:r>
              <a:rPr lang="cs-CZ" dirty="0"/>
              <a:t> </a:t>
            </a:r>
            <a:r>
              <a:rPr lang="cs-CZ" dirty="0" err="1"/>
              <a:t>appointed</a:t>
            </a:r>
            <a:r>
              <a:rPr lang="cs-CZ" dirty="0"/>
              <a:t> by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Applicant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3581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cs-CZ" b="1" dirty="0" err="1"/>
              <a:t>Responsible</a:t>
            </a:r>
            <a:r>
              <a:rPr lang="cs-CZ" b="1" dirty="0"/>
              <a:t> </a:t>
            </a:r>
            <a:r>
              <a:rPr lang="cs-CZ" b="1" dirty="0" err="1"/>
              <a:t>Representative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268760"/>
            <a:ext cx="7859216" cy="4525963"/>
          </a:xfrm>
        </p:spPr>
        <p:txBody>
          <a:bodyPr>
            <a:noAutofit/>
          </a:bodyPr>
          <a:lstStyle/>
          <a:p>
            <a:r>
              <a:rPr lang="cs-CZ" sz="2400" dirty="0" err="1"/>
              <a:t>Must</a:t>
            </a:r>
            <a:r>
              <a:rPr lang="cs-CZ" sz="2400" dirty="0"/>
              <a:t> </a:t>
            </a:r>
            <a:r>
              <a:rPr lang="cs-CZ" sz="2400" dirty="0" err="1"/>
              <a:t>fulfill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same</a:t>
            </a:r>
            <a:r>
              <a:rPr lang="cs-CZ" sz="2400" dirty="0"/>
              <a:t> </a:t>
            </a:r>
            <a:r>
              <a:rPr lang="cs-CZ" sz="2400" dirty="0" err="1"/>
              <a:t>general</a:t>
            </a:r>
            <a:r>
              <a:rPr lang="cs-CZ" sz="2400" dirty="0"/>
              <a:t> </a:t>
            </a:r>
            <a:r>
              <a:rPr lang="cs-CZ" sz="2400" dirty="0" err="1"/>
              <a:t>conditions</a:t>
            </a:r>
            <a:r>
              <a:rPr lang="cs-CZ" sz="2400" dirty="0"/>
              <a:t> (§ 6):</a:t>
            </a:r>
          </a:p>
          <a:p>
            <a:pPr lvl="1"/>
            <a:r>
              <a:rPr lang="cs-CZ" sz="2400" dirty="0"/>
              <a:t>minimum </a:t>
            </a:r>
            <a:r>
              <a:rPr lang="cs-CZ" sz="2400" dirty="0" err="1"/>
              <a:t>age</a:t>
            </a:r>
            <a:r>
              <a:rPr lang="cs-CZ" sz="2400" dirty="0"/>
              <a:t> of 18 and a </a:t>
            </a:r>
            <a:r>
              <a:rPr lang="cs-CZ" sz="2400" dirty="0" err="1"/>
              <a:t>clean</a:t>
            </a:r>
            <a:r>
              <a:rPr lang="cs-CZ" sz="2400" dirty="0"/>
              <a:t> </a:t>
            </a:r>
            <a:r>
              <a:rPr lang="cs-CZ" sz="2400" dirty="0" err="1"/>
              <a:t>criminal</a:t>
            </a:r>
            <a:r>
              <a:rPr lang="cs-CZ" sz="2400" dirty="0"/>
              <a:t> </a:t>
            </a:r>
            <a:r>
              <a:rPr lang="cs-CZ" sz="2400" dirty="0" err="1"/>
              <a:t>record</a:t>
            </a:r>
            <a:r>
              <a:rPr lang="cs-CZ" sz="2400" dirty="0"/>
              <a:t> </a:t>
            </a:r>
          </a:p>
          <a:p>
            <a:pPr lvl="1"/>
            <a:r>
              <a:rPr lang="cs-CZ" sz="2400" dirty="0"/>
              <a:t>No </a:t>
            </a:r>
            <a:r>
              <a:rPr lang="cs-CZ" sz="2400" dirty="0" err="1"/>
              <a:t>restrictions</a:t>
            </a:r>
            <a:r>
              <a:rPr lang="cs-CZ" sz="2400" dirty="0"/>
              <a:t> on </a:t>
            </a:r>
            <a:r>
              <a:rPr lang="cs-CZ" sz="2400" dirty="0" err="1"/>
              <a:t>carrying</a:t>
            </a:r>
            <a:r>
              <a:rPr lang="cs-CZ" sz="2400" dirty="0"/>
              <a:t> on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trade</a:t>
            </a:r>
            <a:r>
              <a:rPr lang="cs-CZ" sz="2400" dirty="0"/>
              <a:t> (§ 8)</a:t>
            </a:r>
          </a:p>
          <a:p>
            <a:r>
              <a:rPr lang="cs-CZ" sz="2400" dirty="0" err="1"/>
              <a:t>Must</a:t>
            </a:r>
            <a:r>
              <a:rPr lang="cs-CZ" sz="2400" dirty="0"/>
              <a:t> </a:t>
            </a:r>
            <a:r>
              <a:rPr lang="cs-CZ" sz="2400" dirty="0" err="1"/>
              <a:t>prove</a:t>
            </a:r>
            <a:r>
              <a:rPr lang="cs-CZ" sz="2400" dirty="0"/>
              <a:t> his/her </a:t>
            </a:r>
            <a:r>
              <a:rPr lang="cs-CZ" sz="2400" dirty="0" err="1"/>
              <a:t>professional</a:t>
            </a:r>
            <a:r>
              <a:rPr lang="cs-CZ" sz="2400" dirty="0"/>
              <a:t> </a:t>
            </a:r>
            <a:r>
              <a:rPr lang="cs-CZ" sz="2400" dirty="0" err="1"/>
              <a:t>competence</a:t>
            </a:r>
            <a:r>
              <a:rPr lang="cs-CZ" sz="2400" dirty="0"/>
              <a:t> (§ 7) by </a:t>
            </a:r>
            <a:r>
              <a:rPr lang="cs-CZ" sz="2400" dirty="0" err="1"/>
              <a:t>submitting</a:t>
            </a:r>
            <a:r>
              <a:rPr lang="cs-CZ" sz="2400" dirty="0"/>
              <a:t> </a:t>
            </a:r>
            <a:r>
              <a:rPr lang="en-US" sz="2400" dirty="0"/>
              <a:t>the original of the document</a:t>
            </a:r>
            <a:r>
              <a:rPr lang="cs-CZ" sz="2400" dirty="0"/>
              <a:t>,</a:t>
            </a:r>
            <a:r>
              <a:rPr lang="en-US" sz="2400" dirty="0"/>
              <a:t> or an officially certified copy</a:t>
            </a:r>
            <a:r>
              <a:rPr lang="cs-CZ" sz="2400" dirty="0"/>
              <a:t> of </a:t>
            </a:r>
            <a:r>
              <a:rPr lang="cs-CZ" sz="2400" dirty="0" err="1"/>
              <a:t>it</a:t>
            </a:r>
            <a:r>
              <a:rPr lang="cs-CZ" sz="2400" dirty="0"/>
              <a:t> to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Trade</a:t>
            </a:r>
            <a:r>
              <a:rPr lang="cs-CZ" sz="2400" dirty="0"/>
              <a:t> </a:t>
            </a:r>
            <a:r>
              <a:rPr lang="cs-CZ" sz="2400" dirty="0" err="1"/>
              <a:t>Licensing</a:t>
            </a:r>
            <a:r>
              <a:rPr lang="cs-CZ" sz="2400" dirty="0"/>
              <a:t> Office</a:t>
            </a:r>
          </a:p>
          <a:p>
            <a:r>
              <a:rPr lang="cs-CZ" sz="2400" dirty="0" err="1"/>
              <a:t>Must</a:t>
            </a:r>
            <a:r>
              <a:rPr lang="cs-CZ" sz="2400" dirty="0"/>
              <a:t> sign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en-US" sz="2400" dirty="0"/>
              <a:t>declaration that </a:t>
            </a:r>
            <a:r>
              <a:rPr lang="cs-CZ" sz="2400" dirty="0"/>
              <a:t>s/</a:t>
            </a:r>
            <a:r>
              <a:rPr lang="en-US" sz="2400" dirty="0"/>
              <a:t>he agrees to </a:t>
            </a:r>
            <a:r>
              <a:rPr lang="cs-CZ" sz="2400" dirty="0"/>
              <a:t>t</a:t>
            </a:r>
            <a:r>
              <a:rPr lang="en-US" sz="2400" dirty="0"/>
              <a:t>his appointment; the</a:t>
            </a:r>
            <a:r>
              <a:rPr lang="cs-CZ" sz="2400" dirty="0"/>
              <a:t> </a:t>
            </a:r>
            <a:r>
              <a:rPr lang="en-US" sz="2400" dirty="0"/>
              <a:t>signature on the </a:t>
            </a:r>
            <a:r>
              <a:rPr lang="cs-CZ" sz="2400" dirty="0"/>
              <a:t>D</a:t>
            </a:r>
            <a:r>
              <a:rPr lang="en-US" sz="2400" dirty="0" err="1"/>
              <a:t>eclaration</a:t>
            </a:r>
            <a:r>
              <a:rPr lang="en-US" sz="2400" dirty="0"/>
              <a:t> </a:t>
            </a:r>
            <a:r>
              <a:rPr lang="cs-CZ" sz="2400" dirty="0" err="1"/>
              <a:t>must</a:t>
            </a:r>
            <a:r>
              <a:rPr lang="cs-CZ" sz="2400" dirty="0"/>
              <a:t> </a:t>
            </a:r>
            <a:r>
              <a:rPr lang="en-US" sz="2400" dirty="0"/>
              <a:t>be officially certified unless </a:t>
            </a:r>
            <a:r>
              <a:rPr lang="cs-CZ" sz="2400" dirty="0" err="1"/>
              <a:t>signed</a:t>
            </a:r>
            <a:r>
              <a:rPr lang="cs-CZ" sz="2400" dirty="0"/>
              <a:t> in person </a:t>
            </a:r>
            <a:r>
              <a:rPr lang="cs-CZ" sz="2400" dirty="0" err="1"/>
              <a:t>directly</a:t>
            </a:r>
            <a:r>
              <a:rPr lang="cs-CZ" sz="2400" dirty="0"/>
              <a:t> </a:t>
            </a:r>
            <a:r>
              <a:rPr lang="cs-CZ" sz="2400" dirty="0" err="1"/>
              <a:t>at</a:t>
            </a:r>
            <a:r>
              <a:rPr lang="cs-CZ" sz="2400" dirty="0"/>
              <a:t> </a:t>
            </a:r>
            <a:r>
              <a:rPr lang="en-US" sz="2400" dirty="0"/>
              <a:t>the </a:t>
            </a:r>
            <a:r>
              <a:rPr lang="cs-CZ" sz="2400" dirty="0"/>
              <a:t>T</a:t>
            </a:r>
            <a:r>
              <a:rPr lang="en-US" sz="2400" dirty="0" err="1"/>
              <a:t>rade</a:t>
            </a:r>
            <a:r>
              <a:rPr lang="en-US" sz="2400" dirty="0"/>
              <a:t> </a:t>
            </a:r>
            <a:r>
              <a:rPr lang="cs-CZ" sz="2400" dirty="0"/>
              <a:t>L</a:t>
            </a:r>
            <a:r>
              <a:rPr lang="en-US" sz="2400" dirty="0" err="1"/>
              <a:t>icensing</a:t>
            </a:r>
            <a:r>
              <a:rPr lang="en-US" sz="2400" dirty="0"/>
              <a:t> </a:t>
            </a:r>
            <a:r>
              <a:rPr lang="cs-CZ" sz="2400" dirty="0"/>
              <a:t>O</a:t>
            </a:r>
            <a:r>
              <a:rPr lang="en-US" sz="2400" dirty="0" err="1"/>
              <a:t>ffice</a:t>
            </a:r>
            <a:r>
              <a:rPr lang="cs-CZ" sz="2400" dirty="0"/>
              <a:t>.</a:t>
            </a:r>
          </a:p>
          <a:p>
            <a:r>
              <a:rPr lang="en-US" sz="2400" dirty="0"/>
              <a:t>No person may be appointed </a:t>
            </a:r>
            <a:r>
              <a:rPr lang="cs-CZ" sz="2400" dirty="0"/>
              <a:t>as </a:t>
            </a:r>
            <a:r>
              <a:rPr lang="en-US" sz="2400" dirty="0"/>
              <a:t>the responsible</a:t>
            </a:r>
            <a:r>
              <a:rPr lang="cs-CZ" sz="2400" dirty="0"/>
              <a:t> </a:t>
            </a:r>
            <a:r>
              <a:rPr lang="en-US" sz="2400" dirty="0"/>
              <a:t>representative for more than four entrepreneurs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2534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Language</a:t>
            </a:r>
            <a:r>
              <a:rPr lang="cs-CZ" b="1" dirty="0"/>
              <a:t> of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Documents</a:t>
            </a:r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755576" y="1484784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All documents, if not </a:t>
            </a:r>
            <a:r>
              <a:rPr lang="cs-CZ" sz="2400" dirty="0" err="1"/>
              <a:t>drafted</a:t>
            </a:r>
            <a:r>
              <a:rPr lang="en-US" sz="2400" dirty="0"/>
              <a:t> in the Czech language, </a:t>
            </a:r>
            <a:endParaRPr lang="cs-CZ" sz="2400" dirty="0"/>
          </a:p>
          <a:p>
            <a:r>
              <a:rPr lang="en-US" sz="2400" dirty="0"/>
              <a:t>shall be </a:t>
            </a:r>
            <a:r>
              <a:rPr lang="en-US" sz="2400" b="1" dirty="0"/>
              <a:t>translated</a:t>
            </a:r>
            <a:r>
              <a:rPr lang="cs-CZ" sz="2400" b="1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en-US" sz="2400" b="1" dirty="0"/>
              <a:t>official </a:t>
            </a:r>
            <a:r>
              <a:rPr lang="cs-CZ" sz="2400" b="1" dirty="0" err="1"/>
              <a:t>certified</a:t>
            </a:r>
            <a:r>
              <a:rPr lang="cs-CZ" sz="2400" b="1" dirty="0"/>
              <a:t> t</a:t>
            </a:r>
            <a:r>
              <a:rPr lang="en-US" sz="2400" b="1" dirty="0" err="1"/>
              <a:t>ranslation</a:t>
            </a:r>
            <a:r>
              <a:rPr lang="en-US" sz="2400" b="1" dirty="0"/>
              <a:t> to the Czech language</a:t>
            </a:r>
            <a:r>
              <a:rPr lang="cs-CZ" sz="2400" b="1" dirty="0"/>
              <a:t> </a:t>
            </a:r>
            <a:r>
              <a:rPr lang="cs-CZ" sz="2400" b="1" dirty="0" err="1"/>
              <a:t>is</a:t>
            </a:r>
            <a:r>
              <a:rPr lang="cs-CZ" sz="2400" b="1" dirty="0"/>
              <a:t> </a:t>
            </a:r>
            <a:r>
              <a:rPr lang="cs-CZ" sz="2400" b="1" dirty="0" err="1"/>
              <a:t>required</a:t>
            </a:r>
            <a:r>
              <a:rPr lang="cs-CZ" sz="2400" b="1" dirty="0"/>
              <a:t> </a:t>
            </a:r>
            <a:r>
              <a:rPr lang="cs-CZ" sz="2400" b="1" dirty="0" err="1"/>
              <a:t>only</a:t>
            </a:r>
            <a:r>
              <a:rPr lang="cs-CZ" sz="2400" b="1" dirty="0"/>
              <a:t> </a:t>
            </a:r>
            <a:r>
              <a:rPr lang="cs-CZ" sz="2400" b="1" dirty="0" err="1"/>
              <a:t>for</a:t>
            </a:r>
            <a:r>
              <a:rPr lang="cs-CZ" sz="2400" b="1" dirty="0"/>
              <a:t> non-EU </a:t>
            </a:r>
            <a:r>
              <a:rPr lang="cs-CZ" sz="2400" b="1" dirty="0" err="1"/>
              <a:t>countries</a:t>
            </a:r>
            <a:r>
              <a:rPr lang="cs-CZ" sz="2400" b="1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EU </a:t>
            </a:r>
            <a:r>
              <a:rPr lang="cs-CZ" sz="2400" b="1" dirty="0" err="1"/>
              <a:t>countries</a:t>
            </a:r>
            <a:r>
              <a:rPr lang="cs-CZ" sz="2400" b="1" dirty="0"/>
              <a:t> </a:t>
            </a:r>
            <a:r>
              <a:rPr lang="cs-CZ" sz="2400" b="1" dirty="0" err="1"/>
              <a:t>can</a:t>
            </a:r>
            <a:r>
              <a:rPr lang="cs-CZ" sz="2400" b="1" dirty="0"/>
              <a:t> </a:t>
            </a:r>
            <a:r>
              <a:rPr lang="cs-CZ" sz="2400" b="1" dirty="0" err="1"/>
              <a:t>submit</a:t>
            </a:r>
            <a:r>
              <a:rPr lang="cs-CZ" sz="2400" b="1" dirty="0"/>
              <a:t> a non-</a:t>
            </a:r>
            <a:r>
              <a:rPr lang="cs-CZ" sz="2400" b="1" dirty="0" err="1"/>
              <a:t>official</a:t>
            </a:r>
            <a:r>
              <a:rPr lang="cs-CZ" sz="2400" b="1" dirty="0"/>
              <a:t> </a:t>
            </a:r>
            <a:r>
              <a:rPr lang="cs-CZ" sz="2400" b="1" dirty="0" err="1"/>
              <a:t>translation</a:t>
            </a:r>
            <a:r>
              <a:rPr lang="cs-CZ" sz="2400" b="1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/>
              <a:t>Slovak</a:t>
            </a:r>
            <a:r>
              <a:rPr lang="cs-CZ" sz="2400" dirty="0"/>
              <a:t> </a:t>
            </a:r>
            <a:r>
              <a:rPr lang="cs-CZ" sz="2400" dirty="0" err="1"/>
              <a:t>documents</a:t>
            </a:r>
            <a:r>
              <a:rPr lang="cs-CZ" sz="2400" dirty="0"/>
              <a:t> do not </a:t>
            </a:r>
            <a:r>
              <a:rPr lang="cs-CZ" sz="2400" dirty="0" err="1"/>
              <a:t>have</a:t>
            </a:r>
            <a:r>
              <a:rPr lang="cs-CZ" sz="2400" dirty="0"/>
              <a:t> to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translated</a:t>
            </a:r>
            <a:r>
              <a:rPr lang="cs-CZ" sz="2400" dirty="0"/>
              <a:t> </a:t>
            </a:r>
            <a:r>
              <a:rPr lang="cs-CZ" sz="2400" dirty="0" err="1"/>
              <a:t>at</a:t>
            </a:r>
            <a:r>
              <a:rPr lang="cs-CZ" sz="2400" dirty="0"/>
              <a:t> </a:t>
            </a:r>
            <a:r>
              <a:rPr lang="cs-CZ" sz="2400" dirty="0" err="1"/>
              <a:t>all</a:t>
            </a:r>
            <a:r>
              <a:rPr lang="cs-CZ" sz="2400" dirty="0"/>
              <a:t>. </a:t>
            </a:r>
            <a:r>
              <a:rPr lang="en-US" sz="2400" dirty="0"/>
              <a:t> </a:t>
            </a:r>
            <a:endParaRPr lang="cs-CZ" sz="24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2080" y="4293096"/>
            <a:ext cx="2019300" cy="1628775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971600" y="4149080"/>
            <a:ext cx="39964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Certified</a:t>
            </a:r>
            <a:r>
              <a:rPr lang="cs-CZ" dirty="0"/>
              <a:t>  “</a:t>
            </a:r>
            <a:r>
              <a:rPr lang="cs-CZ" dirty="0" err="1"/>
              <a:t>Rubber</a:t>
            </a:r>
            <a:r>
              <a:rPr lang="cs-CZ" dirty="0"/>
              <a:t> </a:t>
            </a:r>
            <a:r>
              <a:rPr lang="cs-CZ" dirty="0" err="1"/>
              <a:t>Stamped</a:t>
            </a:r>
            <a:r>
              <a:rPr lang="cs-CZ" dirty="0"/>
              <a:t>“ </a:t>
            </a:r>
            <a:r>
              <a:rPr lang="cs-CZ" dirty="0" err="1"/>
              <a:t>Translation</a:t>
            </a:r>
            <a:endParaRPr lang="cs-CZ" dirty="0"/>
          </a:p>
          <a:p>
            <a:r>
              <a:rPr lang="cs-CZ" dirty="0"/>
              <a:t>(=Soudní překlad)</a:t>
            </a:r>
          </a:p>
          <a:p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Translator</a:t>
            </a:r>
            <a:r>
              <a:rPr lang="cs-CZ" dirty="0"/>
              <a:t>/ </a:t>
            </a:r>
            <a:r>
              <a:rPr lang="cs-CZ" dirty="0" err="1"/>
              <a:t>Interpreter</a:t>
            </a:r>
            <a:r>
              <a:rPr lang="cs-CZ" dirty="0"/>
              <a:t>  has 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authorisation</a:t>
            </a:r>
            <a:r>
              <a:rPr lang="cs-CZ" dirty="0"/>
              <a:t>/</a:t>
            </a:r>
            <a:r>
              <a:rPr lang="cs-CZ" dirty="0" err="1"/>
              <a:t>certification</a:t>
            </a:r>
            <a:r>
              <a:rPr lang="cs-CZ" dirty="0"/>
              <a:t> </a:t>
            </a:r>
          </a:p>
          <a:p>
            <a:r>
              <a:rPr lang="cs-CZ" dirty="0"/>
              <a:t>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Court</a:t>
            </a:r>
            <a:r>
              <a:rPr lang="cs-CZ" dirty="0"/>
              <a:t> of Justice </a:t>
            </a:r>
          </a:p>
          <a:p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particular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06454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2032</TotalTime>
  <Words>1608</Words>
  <Application>Microsoft Office PowerPoint</Application>
  <PresentationFormat>Předvádění na obrazovce (4:3)</PresentationFormat>
  <Paragraphs>110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systému Office</vt:lpstr>
      <vt:lpstr>How to Make Trade Licence</vt:lpstr>
      <vt:lpstr>Trade Licensing Act</vt:lpstr>
      <vt:lpstr>Prezentace aplikace PowerPoint</vt:lpstr>
      <vt:lpstr>Trade Licensing Act: 4 Types of Trades</vt:lpstr>
      <vt:lpstr>Applicant  for the Certificate of Trade Authorisation</vt:lpstr>
      <vt:lpstr>Applicants from non-EU countries considered to be EU applicants (§ 70)</vt:lpstr>
      <vt:lpstr>Notification of the Regulated Trade</vt:lpstr>
      <vt:lpstr>Responsible Representative</vt:lpstr>
      <vt:lpstr>Language of the Documents</vt:lpstr>
      <vt:lpstr>Non EU Applicant Without  the Long Term Permit to Stay</vt:lpstr>
      <vt:lpstr>Non EU Citizens With Visa</vt:lpstr>
      <vt:lpstr>How to Apply for    the Trade Authorisation (=oprávnění)</vt:lpstr>
      <vt:lpstr>Before you Go in Person to the Trade Licensing Office</vt:lpstr>
      <vt:lpstr>What to take with you for Notifying  a Licensed Trade as a Natural Person  (Fyzická osoba)</vt:lpstr>
      <vt:lpstr>Notification of a Trade as a Corporation  = Legal Person (according to the Act No. 90/2012 Coll., on Corporations and Cooperatives)</vt:lpstr>
      <vt:lpstr>  In case of any questions please contact me: Phone number: 599 443 080, e-mail: zrezacova@ostrava.cz In person: City Council, Trade Licensing Office, door no. 118  Prokešovo náměstí 8, Ostrava, the Left Wing Entrance Press “Výdej dokumentů“ and choose Zita Řezáčová at the automatic call out system.  </vt:lpstr>
    </vt:vector>
  </TitlesOfParts>
  <Company>MMO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Řezáčová Zita</dc:creator>
  <cp:lastModifiedBy>Zita Řezáčová</cp:lastModifiedBy>
  <cp:revision>87</cp:revision>
  <dcterms:created xsi:type="dcterms:W3CDTF">2020-05-12T05:39:10Z</dcterms:created>
  <dcterms:modified xsi:type="dcterms:W3CDTF">2020-06-16T11:46:20Z</dcterms:modified>
</cp:coreProperties>
</file>